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3" r:id="rId6"/>
    <p:sldId id="263" r:id="rId7"/>
    <p:sldId id="276" r:id="rId8"/>
    <p:sldId id="277" r:id="rId9"/>
    <p:sldId id="282" r:id="rId10"/>
    <p:sldId id="281" r:id="rId11"/>
    <p:sldId id="283" r:id="rId12"/>
    <p:sldId id="284" r:id="rId13"/>
    <p:sldId id="274" r:id="rId14"/>
    <p:sldId id="257" r:id="rId15"/>
    <p:sldId id="265" r:id="rId16"/>
    <p:sldId id="258" r:id="rId17"/>
    <p:sldId id="266" r:id="rId18"/>
    <p:sldId id="259" r:id="rId19"/>
    <p:sldId id="260" r:id="rId20"/>
    <p:sldId id="267" r:id="rId21"/>
    <p:sldId id="261" r:id="rId22"/>
    <p:sldId id="262" r:id="rId23"/>
    <p:sldId id="275" r:id="rId24"/>
    <p:sldId id="264" r:id="rId25"/>
    <p:sldId id="268" r:id="rId26"/>
    <p:sldId id="269" r:id="rId27"/>
    <p:sldId id="279" r:id="rId28"/>
    <p:sldId id="270" r:id="rId29"/>
    <p:sldId id="271" r:id="rId30"/>
    <p:sldId id="280" r:id="rId31"/>
    <p:sldId id="272" r:id="rId32"/>
    <p:sldId id="2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3E7AA8-63A1-4325-B541-FBFC5F144940}" v="1" dt="2019-12-20T15:32:35.598"/>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Ênfas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53" autoAdjust="0"/>
    <p:restoredTop sz="94660"/>
  </p:normalViewPr>
  <p:slideViewPr>
    <p:cSldViewPr snapToGrid="0">
      <p:cViewPr varScale="1">
        <p:scale>
          <a:sx n="117" d="100"/>
          <a:sy n="117" d="100"/>
        </p:scale>
        <p:origin x="10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48A2D8-CDBD-4E8C-B46F-3527C4777F8B}"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FA62F8EE-3DAD-4468-8EB4-9A47F55D4168}">
      <dgm:prSet phldrT="[Texto]"/>
      <dgm:spPr/>
      <dgm:t>
        <a:bodyPr/>
        <a:lstStyle/>
        <a:p>
          <a:r>
            <a:rPr lang="en-US" b="1" dirty="0">
              <a:effectLst>
                <a:outerShdw blurRad="38100" dist="38100" dir="2700000" algn="tl">
                  <a:srgbClr val="000000">
                    <a:alpha val="43137"/>
                  </a:srgbClr>
                </a:outerShdw>
              </a:effectLst>
            </a:rPr>
            <a:t>Documentation</a:t>
          </a:r>
        </a:p>
      </dgm:t>
    </dgm:pt>
    <dgm:pt modelId="{3B364BB8-FD1A-49AD-ADD6-73489E35797B}" type="parTrans" cxnId="{715EAA34-B536-4F25-A876-2C061E39143B}">
      <dgm:prSet/>
      <dgm:spPr/>
      <dgm:t>
        <a:bodyPr/>
        <a:lstStyle/>
        <a:p>
          <a:endParaRPr lang="en-US"/>
        </a:p>
      </dgm:t>
    </dgm:pt>
    <dgm:pt modelId="{B3911D9F-217D-455B-9D75-0F97C26AFA23}" type="sibTrans" cxnId="{715EAA34-B536-4F25-A876-2C061E39143B}">
      <dgm:prSet/>
      <dgm:spPr/>
      <dgm:t>
        <a:bodyPr/>
        <a:lstStyle/>
        <a:p>
          <a:endParaRPr lang="en-US"/>
        </a:p>
      </dgm:t>
    </dgm:pt>
    <dgm:pt modelId="{189597BC-7656-4ED5-A0F1-2EC779ADFD36}">
      <dgm:prSet phldrT="[Texto]" custT="1"/>
      <dgm:spPr/>
      <dgm:t>
        <a:bodyPr/>
        <a:lstStyle/>
        <a:p>
          <a:r>
            <a:rPr lang="en-US" sz="900" b="1" dirty="0"/>
            <a:t>E. Marques: </a:t>
          </a:r>
          <a:r>
            <a:rPr lang="en-US" sz="900" dirty="0"/>
            <a:t>Confirm with DLR if and how the following URD items will affect DLR SimuCam version</a:t>
          </a:r>
          <a:r>
            <a:rPr lang="en-US" sz="700" dirty="0"/>
            <a:t>:</a:t>
          </a:r>
        </a:p>
      </dgm:t>
    </dgm:pt>
    <dgm:pt modelId="{4D25A367-8A98-49F2-B926-A14B1B0A2224}" type="parTrans" cxnId="{16218ECB-2F4B-4AD0-A07E-2AF0E0F829D1}">
      <dgm:prSet/>
      <dgm:spPr/>
      <dgm:t>
        <a:bodyPr/>
        <a:lstStyle/>
        <a:p>
          <a:endParaRPr lang="en-US"/>
        </a:p>
      </dgm:t>
    </dgm:pt>
    <dgm:pt modelId="{5C5D2B01-44BA-4A4E-9BFF-3539ADCD51F2}" type="sibTrans" cxnId="{16218ECB-2F4B-4AD0-A07E-2AF0E0F829D1}">
      <dgm:prSet/>
      <dgm:spPr/>
      <dgm:t>
        <a:bodyPr/>
        <a:lstStyle/>
        <a:p>
          <a:endParaRPr lang="en-US"/>
        </a:p>
      </dgm:t>
    </dgm:pt>
    <dgm:pt modelId="{25C9C6CB-DA3D-4E1B-ACFE-F78BE50085C5}">
      <dgm:prSet phldrT="[Texto]" custT="1"/>
      <dgm:spPr/>
      <dgm:t>
        <a:bodyPr/>
        <a:lstStyle/>
        <a:p>
          <a:r>
            <a:rPr lang="en-US" sz="700" dirty="0"/>
            <a:t>3.1 MEB Communication Interface</a:t>
          </a:r>
        </a:p>
      </dgm:t>
    </dgm:pt>
    <dgm:pt modelId="{B6315543-2763-4A07-8445-85F3BB78BF35}" type="parTrans" cxnId="{A4821BD8-9E74-44AC-B05F-5CFA5D42AD7F}">
      <dgm:prSet/>
      <dgm:spPr/>
      <dgm:t>
        <a:bodyPr/>
        <a:lstStyle/>
        <a:p>
          <a:endParaRPr lang="en-US"/>
        </a:p>
      </dgm:t>
    </dgm:pt>
    <dgm:pt modelId="{5C170809-00A6-4740-BF11-0023199E328D}" type="sibTrans" cxnId="{A4821BD8-9E74-44AC-B05F-5CFA5D42AD7F}">
      <dgm:prSet/>
      <dgm:spPr/>
      <dgm:t>
        <a:bodyPr/>
        <a:lstStyle/>
        <a:p>
          <a:endParaRPr lang="en-US"/>
        </a:p>
      </dgm:t>
    </dgm:pt>
    <dgm:pt modelId="{7F13551F-5EC1-445E-A841-E0319518B3F4}">
      <dgm:prSet phldrT="[Texto]"/>
      <dgm:spPr/>
      <dgm:t>
        <a:bodyPr/>
        <a:lstStyle/>
        <a:p>
          <a:r>
            <a:rPr lang="en-US" b="1" dirty="0">
              <a:effectLst>
                <a:outerShdw blurRad="38100" dist="38100" dir="2700000" algn="tl">
                  <a:srgbClr val="000000">
                    <a:alpha val="43137"/>
                  </a:srgbClr>
                </a:outerShdw>
              </a:effectLst>
            </a:rPr>
            <a:t>Software Adaptation</a:t>
          </a:r>
        </a:p>
      </dgm:t>
    </dgm:pt>
    <dgm:pt modelId="{C70E2E00-0505-4723-8F88-DC14A38BAC6C}" type="parTrans" cxnId="{7F60CE12-5A87-4E3D-A1ED-77CC95E809C6}">
      <dgm:prSet/>
      <dgm:spPr/>
      <dgm:t>
        <a:bodyPr/>
        <a:lstStyle/>
        <a:p>
          <a:endParaRPr lang="en-US"/>
        </a:p>
      </dgm:t>
    </dgm:pt>
    <dgm:pt modelId="{2F18C6AC-1453-4279-AB25-CAC4FAADBA26}" type="sibTrans" cxnId="{7F60CE12-5A87-4E3D-A1ED-77CC95E809C6}">
      <dgm:prSet/>
      <dgm:spPr/>
      <dgm:t>
        <a:bodyPr/>
        <a:lstStyle/>
        <a:p>
          <a:endParaRPr lang="en-US"/>
        </a:p>
      </dgm:t>
    </dgm:pt>
    <dgm:pt modelId="{2152C087-5332-4ED4-9925-21979776BFCB}">
      <dgm:prSet phldrT="[Texto]"/>
      <dgm:spPr/>
      <dgm:t>
        <a:bodyPr/>
        <a:lstStyle/>
        <a:p>
          <a:r>
            <a:rPr lang="en-US" b="1" dirty="0"/>
            <a:t>R. Napoli: </a:t>
          </a:r>
          <a:r>
            <a:rPr lang="en-US" dirty="0"/>
            <a:t>Merge the LESIA R1+ release with DLR R1+ release and make it work in the current “DLR R1+” conditions</a:t>
          </a:r>
        </a:p>
      </dgm:t>
    </dgm:pt>
    <dgm:pt modelId="{D0999F95-288F-42D7-96A5-50CF77C8C124}" type="parTrans" cxnId="{97D806D5-5D5E-43B8-A846-1CAD462A9758}">
      <dgm:prSet/>
      <dgm:spPr/>
      <dgm:t>
        <a:bodyPr/>
        <a:lstStyle/>
        <a:p>
          <a:endParaRPr lang="en-US"/>
        </a:p>
      </dgm:t>
    </dgm:pt>
    <dgm:pt modelId="{63C87637-AB9F-4284-9A86-FB9AC6DA7383}" type="sibTrans" cxnId="{97D806D5-5D5E-43B8-A846-1CAD462A9758}">
      <dgm:prSet/>
      <dgm:spPr/>
      <dgm:t>
        <a:bodyPr/>
        <a:lstStyle/>
        <a:p>
          <a:endParaRPr lang="en-US"/>
        </a:p>
      </dgm:t>
    </dgm:pt>
    <dgm:pt modelId="{FA895CDC-E068-43CC-8C5D-310CB3749B5A}">
      <dgm:prSet phldrT="[Texto]"/>
      <dgm:spPr/>
      <dgm:t>
        <a:bodyPr/>
        <a:lstStyle/>
        <a:p>
          <a:r>
            <a:rPr lang="en-US" b="1" dirty="0">
              <a:effectLst>
                <a:outerShdw blurRad="38100" dist="38100" dir="2700000" algn="tl">
                  <a:srgbClr val="000000">
                    <a:alpha val="43137"/>
                  </a:srgbClr>
                </a:outerShdw>
              </a:effectLst>
            </a:rPr>
            <a:t>Software Implementation</a:t>
          </a:r>
        </a:p>
      </dgm:t>
    </dgm:pt>
    <dgm:pt modelId="{14079BD3-C738-4737-BF85-FFC225F7542A}" type="parTrans" cxnId="{7E16402E-B1E9-492C-B305-BCFD5E33D809}">
      <dgm:prSet/>
      <dgm:spPr/>
      <dgm:t>
        <a:bodyPr/>
        <a:lstStyle/>
        <a:p>
          <a:endParaRPr lang="en-US"/>
        </a:p>
      </dgm:t>
    </dgm:pt>
    <dgm:pt modelId="{EFFD7E0D-E47D-46C1-A303-C187312D3E82}" type="sibTrans" cxnId="{7E16402E-B1E9-492C-B305-BCFD5E33D809}">
      <dgm:prSet/>
      <dgm:spPr/>
      <dgm:t>
        <a:bodyPr/>
        <a:lstStyle/>
        <a:p>
          <a:endParaRPr lang="en-US"/>
        </a:p>
      </dgm:t>
    </dgm:pt>
    <dgm:pt modelId="{19C8F71F-2D87-4EA0-A40A-939B7A4F84A8}">
      <dgm:prSet phldrT="[Texto]"/>
      <dgm:spPr/>
      <dgm:t>
        <a:bodyPr/>
        <a:lstStyle/>
        <a:p>
          <a:r>
            <a:rPr lang="en-US" b="1" dirty="0"/>
            <a:t>A. Deucher:</a:t>
          </a:r>
          <a:r>
            <a:rPr lang="en-US" dirty="0"/>
            <a:t> 5.1 d) | 12.4 | 12.5 Design and implement Interactive Mode</a:t>
          </a:r>
        </a:p>
      </dgm:t>
    </dgm:pt>
    <dgm:pt modelId="{62822C74-C5D2-4131-B0FB-C3C537F93A2B}" type="parTrans" cxnId="{C98AF6CA-EE86-4248-B584-5D2B93ED0A33}">
      <dgm:prSet/>
      <dgm:spPr/>
      <dgm:t>
        <a:bodyPr/>
        <a:lstStyle/>
        <a:p>
          <a:endParaRPr lang="en-US"/>
        </a:p>
      </dgm:t>
    </dgm:pt>
    <dgm:pt modelId="{9B8E5F73-CD77-45D7-B9C9-9EDA5210DAAB}" type="sibTrans" cxnId="{C98AF6CA-EE86-4248-B584-5D2B93ED0A33}">
      <dgm:prSet/>
      <dgm:spPr/>
      <dgm:t>
        <a:bodyPr/>
        <a:lstStyle/>
        <a:p>
          <a:endParaRPr lang="en-US"/>
        </a:p>
      </dgm:t>
    </dgm:pt>
    <dgm:pt modelId="{1FB7AA0B-E13A-4258-8960-7817D04149B0}">
      <dgm:prSet phldrT="[Texto]" custT="1"/>
      <dgm:spPr/>
      <dgm:t>
        <a:bodyPr/>
        <a:lstStyle/>
        <a:p>
          <a:r>
            <a:rPr lang="en-US" sz="700" dirty="0">
              <a:solidFill>
                <a:schemeClr val="dk1"/>
              </a:solidFill>
              <a:latin typeface="+mn-lt"/>
              <a:ea typeface="+mn-ea"/>
              <a:cs typeface="+mn-cs"/>
            </a:rPr>
            <a:t>3.2 F-FEE Emulation Entities </a:t>
          </a:r>
          <a:endParaRPr lang="en-US" sz="700" dirty="0"/>
        </a:p>
      </dgm:t>
    </dgm:pt>
    <dgm:pt modelId="{F33B7214-EE56-45CF-9137-A6DBD219AE83}" type="sibTrans" cxnId="{A2CF5938-7052-445E-A371-92161B6B957D}">
      <dgm:prSet/>
      <dgm:spPr/>
      <dgm:t>
        <a:bodyPr/>
        <a:lstStyle/>
        <a:p>
          <a:endParaRPr lang="en-US"/>
        </a:p>
      </dgm:t>
    </dgm:pt>
    <dgm:pt modelId="{8F559197-47BC-47F3-8A1A-E54C39F6CAAA}" type="parTrans" cxnId="{A2CF5938-7052-445E-A371-92161B6B957D}">
      <dgm:prSet/>
      <dgm:spPr/>
      <dgm:t>
        <a:bodyPr/>
        <a:lstStyle/>
        <a:p>
          <a:endParaRPr lang="en-US"/>
        </a:p>
      </dgm:t>
    </dgm:pt>
    <dgm:pt modelId="{5C7F73FD-9B17-4385-8351-CDB8B84C9D89}">
      <dgm:prSet phldrT="[Texto]" custT="1"/>
      <dgm:spPr/>
      <dgm:t>
        <a:bodyPr/>
        <a:lstStyle/>
        <a:p>
          <a:r>
            <a:rPr lang="en-US" sz="700" dirty="0"/>
            <a:t>3.3 Coordinate system</a:t>
          </a:r>
        </a:p>
      </dgm:t>
    </dgm:pt>
    <dgm:pt modelId="{B8052F54-5B75-4BE0-B544-D84829D6E523}" type="sibTrans" cxnId="{73B105F0-611E-4841-8894-C69961C60AAB}">
      <dgm:prSet/>
      <dgm:spPr/>
      <dgm:t>
        <a:bodyPr/>
        <a:lstStyle/>
        <a:p>
          <a:endParaRPr lang="en-US"/>
        </a:p>
      </dgm:t>
    </dgm:pt>
    <dgm:pt modelId="{F63D4ACB-DC4D-4E91-9219-06F2AA4BDF6F}" type="parTrans" cxnId="{73B105F0-611E-4841-8894-C69961C60AAB}">
      <dgm:prSet/>
      <dgm:spPr/>
      <dgm:t>
        <a:bodyPr/>
        <a:lstStyle/>
        <a:p>
          <a:endParaRPr lang="en-US"/>
        </a:p>
      </dgm:t>
    </dgm:pt>
    <dgm:pt modelId="{96FED27F-56FC-4758-9A7C-312FA83CA7FA}">
      <dgm:prSet phldrT="[Texto]" custT="1"/>
      <dgm:spPr/>
      <dgm:t>
        <a:bodyPr/>
        <a:lstStyle/>
        <a:p>
          <a:r>
            <a:rPr lang="en-US" sz="700" dirty="0"/>
            <a:t>4.1 </a:t>
          </a:r>
          <a:r>
            <a:rPr lang="en-US" sz="700" dirty="0" err="1"/>
            <a:t>SpaceWire</a:t>
          </a:r>
          <a:r>
            <a:rPr lang="en-US" sz="700" dirty="0"/>
            <a:t> Echoing Mode </a:t>
          </a:r>
          <a:r>
            <a:rPr lang="en-US" sz="700" dirty="0">
              <a:solidFill>
                <a:schemeClr val="dk1"/>
              </a:solidFill>
              <a:latin typeface="+mn-lt"/>
              <a:ea typeface="+mn-ea"/>
              <a:cs typeface="+mn-cs"/>
            </a:rPr>
            <a:t>/ RMAP Echoing Mode</a:t>
          </a:r>
          <a:endParaRPr lang="en-US" sz="700" dirty="0"/>
        </a:p>
      </dgm:t>
    </dgm:pt>
    <dgm:pt modelId="{50ADEDB5-7B3E-4177-A8FD-AC6E06A16E7C}" type="sibTrans" cxnId="{020151C5-38A1-42DE-8DE3-661CB492D5EF}">
      <dgm:prSet/>
      <dgm:spPr/>
      <dgm:t>
        <a:bodyPr/>
        <a:lstStyle/>
        <a:p>
          <a:endParaRPr lang="en-US"/>
        </a:p>
      </dgm:t>
    </dgm:pt>
    <dgm:pt modelId="{A620F023-B2FA-41D4-A29F-4C916ECC135C}" type="parTrans" cxnId="{020151C5-38A1-42DE-8DE3-661CB492D5EF}">
      <dgm:prSet/>
      <dgm:spPr/>
      <dgm:t>
        <a:bodyPr/>
        <a:lstStyle/>
        <a:p>
          <a:endParaRPr lang="en-US"/>
        </a:p>
      </dgm:t>
    </dgm:pt>
    <dgm:pt modelId="{81991F1A-687D-4F73-BF10-182940018CFF}">
      <dgm:prSet phldrT="[Texto]" custT="1"/>
      <dgm:spPr/>
      <dgm:t>
        <a:bodyPr/>
        <a:lstStyle/>
        <a:p>
          <a:r>
            <a:rPr lang="en-US" sz="700" dirty="0"/>
            <a:t>4.2 SpW Logging Mode </a:t>
          </a:r>
        </a:p>
      </dgm:t>
    </dgm:pt>
    <dgm:pt modelId="{E7431E87-4AD1-4B0E-A985-7EDFFD964C47}" type="sibTrans" cxnId="{8C4A1B25-88FD-417C-90DB-FE8F73F321DD}">
      <dgm:prSet/>
      <dgm:spPr/>
      <dgm:t>
        <a:bodyPr/>
        <a:lstStyle/>
        <a:p>
          <a:endParaRPr lang="en-US"/>
        </a:p>
      </dgm:t>
    </dgm:pt>
    <dgm:pt modelId="{41D125CF-7A97-42A9-AD85-6B56E156F093}" type="parTrans" cxnId="{8C4A1B25-88FD-417C-90DB-FE8F73F321DD}">
      <dgm:prSet/>
      <dgm:spPr/>
      <dgm:t>
        <a:bodyPr/>
        <a:lstStyle/>
        <a:p>
          <a:endParaRPr lang="en-US"/>
        </a:p>
      </dgm:t>
    </dgm:pt>
    <dgm:pt modelId="{2A039523-643A-4D1B-A87B-E1954A3AD9BA}">
      <dgm:prSet phldrT="[Texto]" custT="1"/>
      <dgm:spPr/>
      <dgm:t>
        <a:bodyPr/>
        <a:lstStyle/>
        <a:p>
          <a:r>
            <a:rPr lang="en-US" sz="700" dirty="0"/>
            <a:t>5.1 b) and c) N/F-FEE Timing Configuration</a:t>
          </a:r>
        </a:p>
      </dgm:t>
    </dgm:pt>
    <dgm:pt modelId="{9371806E-545B-401C-94E5-9B541CEA03F0}" type="parTrans" cxnId="{30C237C2-3690-4BF8-8EF2-969C34E4250A}">
      <dgm:prSet/>
      <dgm:spPr/>
      <dgm:t>
        <a:bodyPr/>
        <a:lstStyle/>
        <a:p>
          <a:endParaRPr lang="en-US"/>
        </a:p>
      </dgm:t>
    </dgm:pt>
    <dgm:pt modelId="{209747D7-B08B-4BBC-B54B-1EBEDC7F7B58}" type="sibTrans" cxnId="{30C237C2-3690-4BF8-8EF2-969C34E4250A}">
      <dgm:prSet/>
      <dgm:spPr/>
      <dgm:t>
        <a:bodyPr/>
        <a:lstStyle/>
        <a:p>
          <a:endParaRPr lang="en-US"/>
        </a:p>
      </dgm:t>
    </dgm:pt>
    <dgm:pt modelId="{076C52F3-3BC3-4847-A666-E30F268678EF}">
      <dgm:prSet phldrT="[Texto]" custT="1"/>
      <dgm:spPr/>
      <dgm:t>
        <a:bodyPr/>
        <a:lstStyle/>
        <a:p>
          <a:r>
            <a:rPr lang="en-US" sz="900" b="1" dirty="0"/>
            <a:t>E. Marques:</a:t>
          </a:r>
          <a:r>
            <a:rPr lang="en-US" sz="900" dirty="0"/>
            <a:t> Confirm with DLR if and how the following ICD items will affect DLR SimuCam version:</a:t>
          </a:r>
        </a:p>
      </dgm:t>
    </dgm:pt>
    <dgm:pt modelId="{6EAB44CB-73CF-4F0D-9697-0C843101B113}" type="parTrans" cxnId="{79C70A2A-EDB9-4DDA-B233-9106F7908EC0}">
      <dgm:prSet/>
      <dgm:spPr/>
      <dgm:t>
        <a:bodyPr/>
        <a:lstStyle/>
        <a:p>
          <a:endParaRPr lang="en-US"/>
        </a:p>
      </dgm:t>
    </dgm:pt>
    <dgm:pt modelId="{E5E6A85A-1BE4-4718-958E-21ACAD1C7EBB}" type="sibTrans" cxnId="{79C70A2A-EDB9-4DDA-B233-9106F7908EC0}">
      <dgm:prSet/>
      <dgm:spPr/>
      <dgm:t>
        <a:bodyPr/>
        <a:lstStyle/>
        <a:p>
          <a:endParaRPr lang="en-US"/>
        </a:p>
      </dgm:t>
    </dgm:pt>
    <dgm:pt modelId="{C457B295-969F-4755-AF34-EA312DDA2AE6}">
      <dgm:prSet phldrT="[Texto]" custT="1"/>
      <dgm:spPr/>
      <dgm:t>
        <a:bodyPr/>
        <a:lstStyle/>
        <a:p>
          <a:r>
            <a:rPr lang="en-US" sz="700" dirty="0"/>
            <a:t>AEB State Machine (should be implemented or not?)</a:t>
          </a:r>
        </a:p>
      </dgm:t>
    </dgm:pt>
    <dgm:pt modelId="{5914D753-E3F0-4C02-A4D2-F663BF943C31}" type="parTrans" cxnId="{105B9E86-1ADB-4D66-9D40-D856ECAA8948}">
      <dgm:prSet/>
      <dgm:spPr/>
      <dgm:t>
        <a:bodyPr/>
        <a:lstStyle/>
        <a:p>
          <a:endParaRPr lang="en-US"/>
        </a:p>
      </dgm:t>
    </dgm:pt>
    <dgm:pt modelId="{37903F1F-8763-413B-9114-7B49738A216F}" type="sibTrans" cxnId="{105B9E86-1ADB-4D66-9D40-D856ECAA8948}">
      <dgm:prSet/>
      <dgm:spPr/>
      <dgm:t>
        <a:bodyPr/>
        <a:lstStyle/>
        <a:p>
          <a:endParaRPr lang="en-US"/>
        </a:p>
      </dgm:t>
    </dgm:pt>
    <dgm:pt modelId="{BBD6D1E1-B34A-464F-9261-A3101310A56F}">
      <dgm:prSet phldrT="[Texto]" custT="1"/>
      <dgm:spPr/>
      <dgm:t>
        <a:bodyPr/>
        <a:lstStyle/>
        <a:p>
          <a:r>
            <a:rPr lang="en-US" sz="700" dirty="0"/>
            <a:t>Which RMAP commands will have a function and which will not?</a:t>
          </a:r>
        </a:p>
      </dgm:t>
    </dgm:pt>
    <dgm:pt modelId="{F4BF6831-B8BC-458E-9C85-BD0AE12E24E2}" type="parTrans" cxnId="{B8EB2287-32DB-4334-8023-DED16D52B643}">
      <dgm:prSet/>
      <dgm:spPr/>
      <dgm:t>
        <a:bodyPr/>
        <a:lstStyle/>
        <a:p>
          <a:endParaRPr lang="en-US"/>
        </a:p>
      </dgm:t>
    </dgm:pt>
    <dgm:pt modelId="{D7356075-E233-46E2-B818-7497628B596B}" type="sibTrans" cxnId="{B8EB2287-32DB-4334-8023-DED16D52B643}">
      <dgm:prSet/>
      <dgm:spPr/>
      <dgm:t>
        <a:bodyPr/>
        <a:lstStyle/>
        <a:p>
          <a:endParaRPr lang="en-US"/>
        </a:p>
      </dgm:t>
    </dgm:pt>
    <dgm:pt modelId="{40CBC109-1CFD-44F0-9038-86188E0721E5}">
      <dgm:prSet phldrT="[Texto]"/>
      <dgm:spPr/>
      <dgm:t>
        <a:bodyPr/>
        <a:lstStyle/>
        <a:p>
          <a:r>
            <a:rPr lang="en-US" b="1" dirty="0"/>
            <a:t>A. Deucher:</a:t>
          </a:r>
          <a:r>
            <a:rPr lang="en-US" dirty="0"/>
            <a:t> 5.1 a) | 10 </a:t>
          </a:r>
          <a:r>
            <a:rPr lang="en-US" dirty="0">
              <a:solidFill>
                <a:schemeClr val="dk1"/>
              </a:solidFill>
              <a:latin typeface="+mn-lt"/>
              <a:ea typeface="+mn-ea"/>
              <a:cs typeface="+mn-cs"/>
            </a:rPr>
            <a:t>Change N-FEE Pre-Sync/Master Sync logic in order to work with the F-FEE syncs</a:t>
          </a:r>
          <a:endParaRPr lang="en-US" dirty="0"/>
        </a:p>
      </dgm:t>
    </dgm:pt>
    <dgm:pt modelId="{CD2F355B-91B5-440F-8544-0110762CE5CD}" type="parTrans" cxnId="{4E248125-2B7A-48C3-9B35-A5C4EF8D50E3}">
      <dgm:prSet/>
      <dgm:spPr/>
      <dgm:t>
        <a:bodyPr/>
        <a:lstStyle/>
        <a:p>
          <a:endParaRPr lang="en-US"/>
        </a:p>
      </dgm:t>
    </dgm:pt>
    <dgm:pt modelId="{F799C108-6F64-4804-88FA-15E7A8DC2239}" type="sibTrans" cxnId="{4E248125-2B7A-48C3-9B35-A5C4EF8D50E3}">
      <dgm:prSet/>
      <dgm:spPr/>
      <dgm:t>
        <a:bodyPr/>
        <a:lstStyle/>
        <a:p>
          <a:endParaRPr lang="en-US"/>
        </a:p>
      </dgm:t>
    </dgm:pt>
    <dgm:pt modelId="{F7528FF3-9C9D-470B-8CA6-EE55ADA44BC7}">
      <dgm:prSet phldrT="[Texto]" custT="1"/>
      <dgm:spPr/>
      <dgm:t>
        <a:bodyPr/>
        <a:lstStyle/>
        <a:p>
          <a:r>
            <a:rPr lang="en-US" sz="700" dirty="0"/>
            <a:t>5.2 Synchronization Signal</a:t>
          </a:r>
        </a:p>
      </dgm:t>
    </dgm:pt>
    <dgm:pt modelId="{5723C6CE-9C38-48E1-B0F5-CE640E32B21F}" type="parTrans" cxnId="{9B64BF8B-6BFD-4BBB-9E17-2D1013F340EC}">
      <dgm:prSet/>
      <dgm:spPr/>
      <dgm:t>
        <a:bodyPr/>
        <a:lstStyle/>
        <a:p>
          <a:endParaRPr lang="en-US"/>
        </a:p>
      </dgm:t>
    </dgm:pt>
    <dgm:pt modelId="{9DE761D8-064D-49FF-B93C-10AD05EB09D1}" type="sibTrans" cxnId="{9B64BF8B-6BFD-4BBB-9E17-2D1013F340EC}">
      <dgm:prSet/>
      <dgm:spPr/>
      <dgm:t>
        <a:bodyPr/>
        <a:lstStyle/>
        <a:p>
          <a:endParaRPr lang="en-US"/>
        </a:p>
      </dgm:t>
    </dgm:pt>
    <dgm:pt modelId="{A425E573-6FB5-44BD-B193-5DB53DD739F6}">
      <dgm:prSet phldrT="[Texto]" custT="1"/>
      <dgm:spPr/>
      <dgm:t>
        <a:bodyPr/>
        <a:lstStyle/>
        <a:p>
          <a:r>
            <a:rPr lang="en-US" sz="700" dirty="0"/>
            <a:t>5.3 Time Code Management</a:t>
          </a:r>
        </a:p>
      </dgm:t>
    </dgm:pt>
    <dgm:pt modelId="{B4C551F7-E093-4896-A57C-2AA35C7CC352}" type="parTrans" cxnId="{6A132BC5-17AA-4C0C-B6DC-78B267E86297}">
      <dgm:prSet/>
      <dgm:spPr/>
      <dgm:t>
        <a:bodyPr/>
        <a:lstStyle/>
        <a:p>
          <a:endParaRPr lang="en-US"/>
        </a:p>
      </dgm:t>
    </dgm:pt>
    <dgm:pt modelId="{15DE975C-446E-448C-97F4-EE311EAC1BA5}" type="sibTrans" cxnId="{6A132BC5-17AA-4C0C-B6DC-78B267E86297}">
      <dgm:prSet/>
      <dgm:spPr/>
      <dgm:t>
        <a:bodyPr/>
        <a:lstStyle/>
        <a:p>
          <a:endParaRPr lang="en-US"/>
        </a:p>
      </dgm:t>
    </dgm:pt>
    <dgm:pt modelId="{227027AC-AECA-4C43-ACFC-B22945A54F70}">
      <dgm:prSet phldrT="[Texto]" custT="1"/>
      <dgm:spPr/>
      <dgm:t>
        <a:bodyPr/>
        <a:lstStyle/>
        <a:p>
          <a:r>
            <a:rPr lang="en-US" sz="700" dirty="0"/>
            <a:t>5.4 Synchronization reset</a:t>
          </a:r>
        </a:p>
      </dgm:t>
    </dgm:pt>
    <dgm:pt modelId="{8329609B-62BF-49FF-802E-0FB98960F7D8}" type="parTrans" cxnId="{C334C8E0-469D-4134-91A8-367D8DC87FCF}">
      <dgm:prSet/>
      <dgm:spPr/>
      <dgm:t>
        <a:bodyPr/>
        <a:lstStyle/>
        <a:p>
          <a:endParaRPr lang="en-US"/>
        </a:p>
      </dgm:t>
    </dgm:pt>
    <dgm:pt modelId="{1001DACF-8CC9-4E93-8B38-F88677C06B9A}" type="sibTrans" cxnId="{C334C8E0-469D-4134-91A8-367D8DC87FCF}">
      <dgm:prSet/>
      <dgm:spPr/>
      <dgm:t>
        <a:bodyPr/>
        <a:lstStyle/>
        <a:p>
          <a:endParaRPr lang="en-US"/>
        </a:p>
      </dgm:t>
    </dgm:pt>
    <dgm:pt modelId="{A218E203-85DF-42E0-A9EF-6C41CCB8647B}">
      <dgm:prSet phldrT="[Texto]" custT="1"/>
      <dgm:spPr/>
      <dgm:t>
        <a:bodyPr/>
        <a:lstStyle/>
        <a:p>
          <a:r>
            <a:rPr lang="en-US" sz="700" dirty="0"/>
            <a:t>7.1 </a:t>
          </a:r>
          <a:r>
            <a:rPr lang="en-US" sz="700" b="0" dirty="0"/>
            <a:t>Digitalization area definition</a:t>
          </a:r>
          <a:endParaRPr lang="en-US" sz="700" dirty="0"/>
        </a:p>
      </dgm:t>
    </dgm:pt>
    <dgm:pt modelId="{55B2B8F8-B15F-497B-BCB0-A27231FE2222}" type="parTrans" cxnId="{BCCE074D-4A5D-4A1B-B8BF-5F5BB8FD011F}">
      <dgm:prSet/>
      <dgm:spPr/>
      <dgm:t>
        <a:bodyPr/>
        <a:lstStyle/>
        <a:p>
          <a:endParaRPr lang="en-US"/>
        </a:p>
      </dgm:t>
    </dgm:pt>
    <dgm:pt modelId="{98F631B1-FCC6-42D8-BDC0-01A4E74327EF}" type="sibTrans" cxnId="{BCCE074D-4A5D-4A1B-B8BF-5F5BB8FD011F}">
      <dgm:prSet/>
      <dgm:spPr/>
      <dgm:t>
        <a:bodyPr/>
        <a:lstStyle/>
        <a:p>
          <a:endParaRPr lang="en-US"/>
        </a:p>
      </dgm:t>
    </dgm:pt>
    <dgm:pt modelId="{AF7D7030-DA30-4C26-B75F-EA23ECD49C06}">
      <dgm:prSet phldrT="[Texto]" custT="1"/>
      <dgm:spPr/>
      <dgm:t>
        <a:bodyPr/>
        <a:lstStyle/>
        <a:p>
          <a:r>
            <a:rPr lang="en-US" sz="700" dirty="0"/>
            <a:t>7.2 </a:t>
          </a:r>
          <a:r>
            <a:rPr lang="en-US" sz="700" b="0" dirty="0">
              <a:solidFill>
                <a:schemeClr val="dk1"/>
              </a:solidFill>
              <a:latin typeface="+mn-lt"/>
              <a:ea typeface="+mn-ea"/>
              <a:cs typeface="+mn-cs"/>
            </a:rPr>
            <a:t>Read-out order</a:t>
          </a:r>
          <a:endParaRPr lang="en-US" sz="700" dirty="0"/>
        </a:p>
      </dgm:t>
    </dgm:pt>
    <dgm:pt modelId="{5C4AAC87-9DD0-4910-A081-77FE470D5B1F}" type="parTrans" cxnId="{9D78B2D6-2C4C-40ED-A67F-97EEC219D9D9}">
      <dgm:prSet/>
      <dgm:spPr/>
      <dgm:t>
        <a:bodyPr/>
        <a:lstStyle/>
        <a:p>
          <a:endParaRPr lang="en-US"/>
        </a:p>
      </dgm:t>
    </dgm:pt>
    <dgm:pt modelId="{E71BC4B4-ED7A-42AC-83E5-E6A8EEB13048}" type="sibTrans" cxnId="{9D78B2D6-2C4C-40ED-A67F-97EEC219D9D9}">
      <dgm:prSet/>
      <dgm:spPr/>
      <dgm:t>
        <a:bodyPr/>
        <a:lstStyle/>
        <a:p>
          <a:endParaRPr lang="en-US"/>
        </a:p>
      </dgm:t>
    </dgm:pt>
    <dgm:pt modelId="{94037B9F-DF38-47CC-ACF3-A5DD62579F4C}">
      <dgm:prSet phldrT="[Texto]" custT="1"/>
      <dgm:spPr/>
      <dgm:t>
        <a:bodyPr/>
        <a:lstStyle/>
        <a:p>
          <a:r>
            <a:rPr lang="en-US" sz="700" dirty="0"/>
            <a:t>7.3 </a:t>
          </a:r>
          <a:r>
            <a:rPr lang="en-US" sz="700" b="0" dirty="0"/>
            <a:t>Warm-up simulation</a:t>
          </a:r>
          <a:endParaRPr lang="en-US" sz="700" dirty="0"/>
        </a:p>
      </dgm:t>
    </dgm:pt>
    <dgm:pt modelId="{894A8D07-2F83-40DB-AF43-50FFB89081A4}" type="parTrans" cxnId="{37CADB9D-8A3A-4E8F-9F2B-923CB72FBFCD}">
      <dgm:prSet/>
      <dgm:spPr/>
      <dgm:t>
        <a:bodyPr/>
        <a:lstStyle/>
        <a:p>
          <a:endParaRPr lang="en-US"/>
        </a:p>
      </dgm:t>
    </dgm:pt>
    <dgm:pt modelId="{E128448E-3921-4BEC-96F4-3CFBD31055FA}" type="sibTrans" cxnId="{37CADB9D-8A3A-4E8F-9F2B-923CB72FBFCD}">
      <dgm:prSet/>
      <dgm:spPr/>
      <dgm:t>
        <a:bodyPr/>
        <a:lstStyle/>
        <a:p>
          <a:endParaRPr lang="en-US"/>
        </a:p>
      </dgm:t>
    </dgm:pt>
    <dgm:pt modelId="{642A02F9-B4D4-4779-A703-AA71805A69E9}">
      <dgm:prSet phldrT="[Texto]" custT="1"/>
      <dgm:spPr/>
      <dgm:t>
        <a:bodyPr/>
        <a:lstStyle/>
        <a:p>
          <a:r>
            <a:rPr lang="en-US" sz="700" dirty="0"/>
            <a:t>9 </a:t>
          </a:r>
          <a:r>
            <a:rPr lang="en-US" sz="700" b="0" dirty="0">
              <a:solidFill>
                <a:schemeClr val="dk1"/>
              </a:solidFill>
              <a:latin typeface="+mn-lt"/>
              <a:ea typeface="+mn-ea"/>
              <a:cs typeface="+mn-cs"/>
            </a:rPr>
            <a:t>N-FEE on mode simulation</a:t>
          </a:r>
          <a:endParaRPr lang="en-US" sz="700" dirty="0"/>
        </a:p>
      </dgm:t>
    </dgm:pt>
    <dgm:pt modelId="{59722D3E-B9B8-470D-81A2-D8FCB13864C9}" type="parTrans" cxnId="{015D5546-D0C1-4549-BCD9-9E9F68221830}">
      <dgm:prSet/>
      <dgm:spPr/>
      <dgm:t>
        <a:bodyPr/>
        <a:lstStyle/>
        <a:p>
          <a:endParaRPr lang="en-US"/>
        </a:p>
      </dgm:t>
    </dgm:pt>
    <dgm:pt modelId="{F6610722-7FCA-479F-9758-12B186795358}" type="sibTrans" cxnId="{015D5546-D0C1-4549-BCD9-9E9F68221830}">
      <dgm:prSet/>
      <dgm:spPr/>
      <dgm:t>
        <a:bodyPr/>
        <a:lstStyle/>
        <a:p>
          <a:endParaRPr lang="en-US"/>
        </a:p>
      </dgm:t>
    </dgm:pt>
    <dgm:pt modelId="{818F6BD4-97C7-4EC5-B21E-FB460383AB6E}">
      <dgm:prSet phldrT="[Texto]" custT="1"/>
      <dgm:spPr/>
      <dgm:t>
        <a:bodyPr/>
        <a:lstStyle/>
        <a:p>
          <a:r>
            <a:rPr lang="en-US" sz="700" dirty="0"/>
            <a:t>11.1 N-FEE </a:t>
          </a:r>
          <a:r>
            <a:rPr lang="en-US" sz="700" dirty="0" err="1"/>
            <a:t>fullimage</a:t>
          </a:r>
          <a:r>
            <a:rPr lang="en-US" sz="700" dirty="0"/>
            <a:t> mode management</a:t>
          </a:r>
        </a:p>
      </dgm:t>
    </dgm:pt>
    <dgm:pt modelId="{AC263977-0A3E-4606-9FE4-4AAE04FBB185}" type="parTrans" cxnId="{E2E6CA83-9AFC-4222-BC9C-2D69E63BC163}">
      <dgm:prSet/>
      <dgm:spPr/>
      <dgm:t>
        <a:bodyPr/>
        <a:lstStyle/>
        <a:p>
          <a:endParaRPr lang="en-US"/>
        </a:p>
      </dgm:t>
    </dgm:pt>
    <dgm:pt modelId="{1F027750-2515-42B1-9E88-0538BB6B2627}" type="sibTrans" cxnId="{E2E6CA83-9AFC-4222-BC9C-2D69E63BC163}">
      <dgm:prSet/>
      <dgm:spPr/>
      <dgm:t>
        <a:bodyPr/>
        <a:lstStyle/>
        <a:p>
          <a:endParaRPr lang="en-US"/>
        </a:p>
      </dgm:t>
    </dgm:pt>
    <dgm:pt modelId="{0A829E69-9805-40AC-BC09-03B8A7C0EAEB}">
      <dgm:prSet phldrT="[Texto]" custT="1"/>
      <dgm:spPr/>
      <dgm:t>
        <a:bodyPr/>
        <a:lstStyle/>
        <a:p>
          <a:r>
            <a:rPr lang="en-US" sz="700" dirty="0"/>
            <a:t>12.3 Packet order list management</a:t>
          </a:r>
        </a:p>
      </dgm:t>
    </dgm:pt>
    <dgm:pt modelId="{050A1169-AA01-4D4B-9065-4D7F81FBF860}" type="parTrans" cxnId="{3ECDA5A1-1270-40EB-8AFD-2145EDAE2C3F}">
      <dgm:prSet/>
      <dgm:spPr/>
      <dgm:t>
        <a:bodyPr/>
        <a:lstStyle/>
        <a:p>
          <a:endParaRPr lang="en-US"/>
        </a:p>
      </dgm:t>
    </dgm:pt>
    <dgm:pt modelId="{48F7C083-B079-4EF4-BA25-5CBE6DEF395F}" type="sibTrans" cxnId="{3ECDA5A1-1270-40EB-8AFD-2145EDAE2C3F}">
      <dgm:prSet/>
      <dgm:spPr/>
      <dgm:t>
        <a:bodyPr/>
        <a:lstStyle/>
        <a:p>
          <a:endParaRPr lang="en-US"/>
        </a:p>
      </dgm:t>
    </dgm:pt>
    <dgm:pt modelId="{EC79F118-C734-41CB-BC43-8BC79512652D}">
      <dgm:prSet phldrT="[Texto]"/>
      <dgm:spPr/>
      <dgm:t>
        <a:bodyPr/>
        <a:lstStyle/>
        <a:p>
          <a:r>
            <a:rPr lang="en-US" b="1" dirty="0"/>
            <a:t>A. Deucher: </a:t>
          </a:r>
          <a:r>
            <a:rPr lang="en-US" dirty="0"/>
            <a:t>5.3 b) </a:t>
          </a:r>
          <a:r>
            <a:rPr lang="en-US" dirty="0">
              <a:solidFill>
                <a:schemeClr val="dk1"/>
              </a:solidFill>
              <a:latin typeface="+mn-lt"/>
              <a:ea typeface="+mn-ea"/>
              <a:cs typeface="+mn-cs"/>
            </a:rPr>
            <a:t>Insert a “Time Code source” selection for F-FEE</a:t>
          </a:r>
          <a:endParaRPr lang="en-US" dirty="0"/>
        </a:p>
      </dgm:t>
    </dgm:pt>
    <dgm:pt modelId="{047AE6A4-CC66-4D22-B224-27FA49DE6DC2}" type="parTrans" cxnId="{3FA902EF-01BD-408A-904C-5AF2A2F01F71}">
      <dgm:prSet/>
      <dgm:spPr/>
      <dgm:t>
        <a:bodyPr/>
        <a:lstStyle/>
        <a:p>
          <a:endParaRPr lang="en-US"/>
        </a:p>
      </dgm:t>
    </dgm:pt>
    <dgm:pt modelId="{75038823-3F54-4FD3-87C6-AA28A9B95F89}" type="sibTrans" cxnId="{3FA902EF-01BD-408A-904C-5AF2A2F01F71}">
      <dgm:prSet/>
      <dgm:spPr/>
      <dgm:t>
        <a:bodyPr/>
        <a:lstStyle/>
        <a:p>
          <a:endParaRPr lang="en-US"/>
        </a:p>
      </dgm:t>
    </dgm:pt>
    <dgm:pt modelId="{8383FA36-DF21-4EBE-9B17-E27BD7E32114}">
      <dgm:prSet phldrT="[Texto]" custT="1"/>
      <dgm:spPr/>
      <dgm:t>
        <a:bodyPr/>
        <a:lstStyle/>
        <a:p>
          <a:r>
            <a:rPr lang="en-US" sz="700" dirty="0"/>
            <a:t>13 </a:t>
          </a:r>
          <a:r>
            <a:rPr lang="fr-FR" sz="700" dirty="0">
              <a:solidFill>
                <a:schemeClr val="dk1"/>
              </a:solidFill>
              <a:latin typeface="+mn-lt"/>
              <a:ea typeface="+mn-ea"/>
              <a:cs typeface="+mn-cs"/>
            </a:rPr>
            <a:t>N-FEE Trap pumping mode simulation</a:t>
          </a:r>
          <a:endParaRPr lang="en-US" sz="700" dirty="0"/>
        </a:p>
      </dgm:t>
    </dgm:pt>
    <dgm:pt modelId="{3AA42089-41D8-477D-B14A-033C7729E31C}" type="parTrans" cxnId="{C5862472-D713-4617-AA8C-74570E67B9F7}">
      <dgm:prSet/>
      <dgm:spPr/>
      <dgm:t>
        <a:bodyPr/>
        <a:lstStyle/>
        <a:p>
          <a:endParaRPr lang="en-US"/>
        </a:p>
      </dgm:t>
    </dgm:pt>
    <dgm:pt modelId="{1760BC08-2603-4ED1-AE2B-D672DC6DDF50}" type="sibTrans" cxnId="{C5862472-D713-4617-AA8C-74570E67B9F7}">
      <dgm:prSet/>
      <dgm:spPr/>
      <dgm:t>
        <a:bodyPr/>
        <a:lstStyle/>
        <a:p>
          <a:endParaRPr lang="en-US"/>
        </a:p>
      </dgm:t>
    </dgm:pt>
    <dgm:pt modelId="{FAD84DC4-F49A-466D-9BDD-00D995ACB581}">
      <dgm:prSet phldrT="[Texto]" custT="1"/>
      <dgm:spPr/>
      <dgm:t>
        <a:bodyPr/>
        <a:lstStyle/>
        <a:p>
          <a:r>
            <a:rPr lang="en-US" sz="700" dirty="0"/>
            <a:t>14 </a:t>
          </a:r>
          <a:r>
            <a:rPr lang="en-US" sz="700" dirty="0">
              <a:solidFill>
                <a:schemeClr val="dk1"/>
              </a:solidFill>
              <a:latin typeface="+mn-lt"/>
              <a:ea typeface="+mn-ea"/>
              <a:cs typeface="+mn-cs"/>
            </a:rPr>
            <a:t>N-FEE Immediate ON command simulation</a:t>
          </a:r>
          <a:endParaRPr lang="en-US" sz="700" dirty="0"/>
        </a:p>
      </dgm:t>
    </dgm:pt>
    <dgm:pt modelId="{4F2922B9-41C4-47E6-998D-57BB1546034D}" type="parTrans" cxnId="{90935370-9F91-45E3-BCC7-62FE53BE39F5}">
      <dgm:prSet/>
      <dgm:spPr/>
      <dgm:t>
        <a:bodyPr/>
        <a:lstStyle/>
        <a:p>
          <a:endParaRPr lang="en-US"/>
        </a:p>
      </dgm:t>
    </dgm:pt>
    <dgm:pt modelId="{4343E79C-661B-4183-A944-77547A942F85}" type="sibTrans" cxnId="{90935370-9F91-45E3-BCC7-62FE53BE39F5}">
      <dgm:prSet/>
      <dgm:spPr/>
      <dgm:t>
        <a:bodyPr/>
        <a:lstStyle/>
        <a:p>
          <a:endParaRPr lang="en-US"/>
        </a:p>
      </dgm:t>
    </dgm:pt>
    <dgm:pt modelId="{4E79FF87-CCAD-426B-A122-F1F01A4DB3DF}">
      <dgm:prSet phldrT="[Texto]"/>
      <dgm:spPr/>
      <dgm:t>
        <a:bodyPr/>
        <a:lstStyle/>
        <a:p>
          <a:r>
            <a:rPr lang="en-US" b="1" dirty="0"/>
            <a:t>ON HOLD: </a:t>
          </a:r>
          <a:r>
            <a:rPr lang="en-US" dirty="0"/>
            <a:t>15.1 | 15.2 Transparent Mode Management (waiting for LESIA implementation)</a:t>
          </a:r>
        </a:p>
      </dgm:t>
    </dgm:pt>
    <dgm:pt modelId="{D638255A-1D2E-4D68-A495-59541B187595}" type="parTrans" cxnId="{4BA52612-4532-42EF-9DB2-ECFA62DBFA47}">
      <dgm:prSet/>
      <dgm:spPr/>
      <dgm:t>
        <a:bodyPr/>
        <a:lstStyle/>
        <a:p>
          <a:endParaRPr lang="en-US"/>
        </a:p>
      </dgm:t>
    </dgm:pt>
    <dgm:pt modelId="{F452E236-983D-46C1-B411-98E25720BCA3}" type="sibTrans" cxnId="{4BA52612-4532-42EF-9DB2-ECFA62DBFA47}">
      <dgm:prSet/>
      <dgm:spPr/>
      <dgm:t>
        <a:bodyPr/>
        <a:lstStyle/>
        <a:p>
          <a:endParaRPr lang="en-US"/>
        </a:p>
      </dgm:t>
    </dgm:pt>
    <dgm:pt modelId="{C7E4D927-DFB7-456B-B37E-FEBF5CB98445}">
      <dgm:prSet phldrT="[Texto]" custT="1"/>
      <dgm:spPr/>
      <dgm:t>
        <a:bodyPr/>
        <a:lstStyle/>
        <a:p>
          <a:r>
            <a:rPr lang="en-US" sz="700" dirty="0"/>
            <a:t>19.1 </a:t>
          </a:r>
          <a:r>
            <a:rPr lang="en-US" sz="700" b="0" dirty="0"/>
            <a:t>Image and Window content errors</a:t>
          </a:r>
          <a:endParaRPr lang="en-US" sz="700" dirty="0"/>
        </a:p>
      </dgm:t>
    </dgm:pt>
    <dgm:pt modelId="{5A6E04C9-AFF0-4C9C-B05A-6F4445F338A9}" type="parTrans" cxnId="{DE6A49DB-A8EA-4027-A814-188B76BACBC5}">
      <dgm:prSet/>
      <dgm:spPr/>
      <dgm:t>
        <a:bodyPr/>
        <a:lstStyle/>
        <a:p>
          <a:endParaRPr lang="en-US"/>
        </a:p>
      </dgm:t>
    </dgm:pt>
    <dgm:pt modelId="{219C5370-C5DC-45A6-8797-4723DE5CC5E8}" type="sibTrans" cxnId="{DE6A49DB-A8EA-4027-A814-188B76BACBC5}">
      <dgm:prSet/>
      <dgm:spPr/>
      <dgm:t>
        <a:bodyPr/>
        <a:lstStyle/>
        <a:p>
          <a:endParaRPr lang="en-US"/>
        </a:p>
      </dgm:t>
    </dgm:pt>
    <dgm:pt modelId="{F270F26D-3E9A-4648-8747-F379B30E57D2}">
      <dgm:prSet phldrT="[Texto]" custT="1"/>
      <dgm:spPr/>
      <dgm:t>
        <a:bodyPr/>
        <a:lstStyle/>
        <a:p>
          <a:r>
            <a:rPr lang="en-US" sz="700" dirty="0"/>
            <a:t>19.2 </a:t>
          </a:r>
          <a:r>
            <a:rPr lang="en-US" sz="700" b="0" dirty="0"/>
            <a:t>Data packet header error</a:t>
          </a:r>
          <a:endParaRPr lang="en-US" sz="700" dirty="0"/>
        </a:p>
      </dgm:t>
    </dgm:pt>
    <dgm:pt modelId="{0606F8AF-85BE-4FAB-90A8-E6F46F4CF64A}" type="parTrans" cxnId="{4C489E0F-44E6-4CC7-8AF4-854FD025DD69}">
      <dgm:prSet/>
      <dgm:spPr/>
      <dgm:t>
        <a:bodyPr/>
        <a:lstStyle/>
        <a:p>
          <a:endParaRPr lang="en-US"/>
        </a:p>
      </dgm:t>
    </dgm:pt>
    <dgm:pt modelId="{11B9B3CD-A438-4142-9E75-91FE29A2E7E3}" type="sibTrans" cxnId="{4C489E0F-44E6-4CC7-8AF4-854FD025DD69}">
      <dgm:prSet/>
      <dgm:spPr/>
      <dgm:t>
        <a:bodyPr/>
        <a:lstStyle/>
        <a:p>
          <a:endParaRPr lang="en-US"/>
        </a:p>
      </dgm:t>
    </dgm:pt>
    <dgm:pt modelId="{0DB9F4D4-A3D5-4664-9B4C-56FC63493E34}">
      <dgm:prSet phldrT="[Texto]"/>
      <dgm:spPr/>
      <dgm:t>
        <a:bodyPr/>
        <a:lstStyle/>
        <a:p>
          <a:r>
            <a:rPr lang="en-US" b="1" dirty="0"/>
            <a:t>A. Deucher:</a:t>
          </a:r>
          <a:r>
            <a:rPr lang="en-US" dirty="0"/>
            <a:t> 16 </a:t>
          </a:r>
          <a:r>
            <a:rPr lang="en-US" dirty="0">
              <a:solidFill>
                <a:schemeClr val="dk1"/>
              </a:solidFill>
              <a:latin typeface="+mn-lt"/>
              <a:ea typeface="+mn-ea"/>
              <a:cs typeface="+mn-cs"/>
            </a:rPr>
            <a:t>N-FEE housekeeping simulation</a:t>
          </a:r>
          <a:endParaRPr lang="en-US" dirty="0"/>
        </a:p>
      </dgm:t>
    </dgm:pt>
    <dgm:pt modelId="{265471CB-B02C-4C0A-9614-8E8B15FE0C1F}" type="parTrans" cxnId="{B30D61EC-60E7-441E-BEA8-6830FF0CDF4F}">
      <dgm:prSet/>
      <dgm:spPr/>
      <dgm:t>
        <a:bodyPr/>
        <a:lstStyle/>
        <a:p>
          <a:endParaRPr lang="en-US"/>
        </a:p>
      </dgm:t>
    </dgm:pt>
    <dgm:pt modelId="{341058C5-1EED-4884-B2A6-E14E1E2CD130}" type="sibTrans" cxnId="{B30D61EC-60E7-441E-BEA8-6830FF0CDF4F}">
      <dgm:prSet/>
      <dgm:spPr/>
      <dgm:t>
        <a:bodyPr/>
        <a:lstStyle/>
        <a:p>
          <a:endParaRPr lang="en-US"/>
        </a:p>
      </dgm:t>
    </dgm:pt>
    <dgm:pt modelId="{E68286FD-5CA0-423F-B3F1-E0FAEBF14169}">
      <dgm:prSet phldrT="[Texto]" custT="1"/>
      <dgm:spPr/>
      <dgm:t>
        <a:bodyPr/>
        <a:lstStyle/>
        <a:p>
          <a:r>
            <a:rPr lang="en-US" sz="700" dirty="0"/>
            <a:t>20.1 Status reporting</a:t>
          </a:r>
        </a:p>
      </dgm:t>
    </dgm:pt>
    <dgm:pt modelId="{0DE23F5E-9EAD-49E1-B3F9-DD911D12138A}" type="parTrans" cxnId="{BF239511-4094-4733-A41E-C6474948B2B1}">
      <dgm:prSet/>
      <dgm:spPr/>
      <dgm:t>
        <a:bodyPr/>
        <a:lstStyle/>
        <a:p>
          <a:endParaRPr lang="en-US"/>
        </a:p>
      </dgm:t>
    </dgm:pt>
    <dgm:pt modelId="{DEE51266-45A2-4AC6-9117-367D1CA6BB97}" type="sibTrans" cxnId="{BF239511-4094-4733-A41E-C6474948B2B1}">
      <dgm:prSet/>
      <dgm:spPr/>
      <dgm:t>
        <a:bodyPr/>
        <a:lstStyle/>
        <a:p>
          <a:endParaRPr lang="en-US"/>
        </a:p>
      </dgm:t>
    </dgm:pt>
    <dgm:pt modelId="{AC680A5A-2781-4875-8656-F813319517CF}">
      <dgm:prSet phldrT="[Texto]" custT="1"/>
      <dgm:spPr/>
      <dgm:t>
        <a:bodyPr/>
        <a:lstStyle/>
        <a:p>
          <a:r>
            <a:rPr lang="en-US" sz="700" dirty="0"/>
            <a:t>Inconsistency between ICD and URD state machines</a:t>
          </a:r>
        </a:p>
      </dgm:t>
    </dgm:pt>
    <dgm:pt modelId="{F340412F-9216-4F7D-9E0E-4E2178EFACDB}" type="parTrans" cxnId="{D51A55A7-0176-4967-A340-DB7F7D48630E}">
      <dgm:prSet/>
      <dgm:spPr/>
      <dgm:t>
        <a:bodyPr/>
        <a:lstStyle/>
        <a:p>
          <a:endParaRPr lang="en-US"/>
        </a:p>
      </dgm:t>
    </dgm:pt>
    <dgm:pt modelId="{7F03CECB-FC17-44EB-BB9D-C034699D6A3C}" type="sibTrans" cxnId="{D51A55A7-0176-4967-A340-DB7F7D48630E}">
      <dgm:prSet/>
      <dgm:spPr/>
      <dgm:t>
        <a:bodyPr/>
        <a:lstStyle/>
        <a:p>
          <a:endParaRPr lang="en-US"/>
        </a:p>
      </dgm:t>
    </dgm:pt>
    <dgm:pt modelId="{30B59E81-70F8-4984-B597-41024DB49267}">
      <dgm:prSet phldrT="[Texto]" custT="1"/>
      <dgm:spPr/>
      <dgm:t>
        <a:bodyPr/>
        <a:lstStyle/>
        <a:p>
          <a:r>
            <a:rPr lang="en-US" sz="700" dirty="0"/>
            <a:t>State machines walkthrough is different between N-FEE and F-FEE </a:t>
          </a:r>
        </a:p>
      </dgm:t>
    </dgm:pt>
    <dgm:pt modelId="{F4B5C7AD-98E8-45F3-B667-7A9268AA6431}" type="parTrans" cxnId="{C93C1B03-A9BF-4354-8349-E7BF45CDE216}">
      <dgm:prSet/>
      <dgm:spPr/>
      <dgm:t>
        <a:bodyPr/>
        <a:lstStyle/>
        <a:p>
          <a:endParaRPr lang="en-US"/>
        </a:p>
      </dgm:t>
    </dgm:pt>
    <dgm:pt modelId="{4F89575C-C7A9-4521-B621-842425F72F7C}" type="sibTrans" cxnId="{C93C1B03-A9BF-4354-8349-E7BF45CDE216}">
      <dgm:prSet/>
      <dgm:spPr/>
      <dgm:t>
        <a:bodyPr/>
        <a:lstStyle/>
        <a:p>
          <a:endParaRPr lang="en-US"/>
        </a:p>
      </dgm:t>
    </dgm:pt>
    <dgm:pt modelId="{9DC52C5F-8C35-4F9C-BF16-262C340E2149}">
      <dgm:prSet phldrT="[Texto]"/>
      <dgm:spPr/>
      <dgm:t>
        <a:bodyPr/>
        <a:lstStyle/>
        <a:p>
          <a:r>
            <a:rPr lang="en-US" b="1" strike="sngStrike" dirty="0"/>
            <a:t>R. França: </a:t>
          </a:r>
          <a:r>
            <a:rPr lang="en-US" strike="sngStrike" dirty="0"/>
            <a:t>Update the RMAP Memory map (from 4 areas to 1 area) </a:t>
          </a:r>
          <a:r>
            <a:rPr lang="en-US" b="1" strike="noStrike" dirty="0">
              <a:solidFill>
                <a:srgbClr val="FF0000"/>
              </a:solidFill>
            </a:rPr>
            <a:t>POSTPONED</a:t>
          </a:r>
        </a:p>
      </dgm:t>
    </dgm:pt>
    <dgm:pt modelId="{6F767480-F062-477C-9FC5-03770468C4DD}" type="parTrans" cxnId="{5ACB0A2D-6284-4DF2-ADFB-0312C96AA150}">
      <dgm:prSet/>
      <dgm:spPr/>
      <dgm:t>
        <a:bodyPr/>
        <a:lstStyle/>
        <a:p>
          <a:endParaRPr lang="en-US"/>
        </a:p>
      </dgm:t>
    </dgm:pt>
    <dgm:pt modelId="{35A95D79-8CDE-4AB0-9B6D-40FDEE02D66B}" type="sibTrans" cxnId="{5ACB0A2D-6284-4DF2-ADFB-0312C96AA150}">
      <dgm:prSet/>
      <dgm:spPr/>
      <dgm:t>
        <a:bodyPr/>
        <a:lstStyle/>
        <a:p>
          <a:endParaRPr lang="en-US"/>
        </a:p>
      </dgm:t>
    </dgm:pt>
    <dgm:pt modelId="{9A6DD621-D6FF-4CC0-B689-5900AE3849EC}">
      <dgm:prSet phldrT="[Texto]"/>
      <dgm:spPr/>
      <dgm:t>
        <a:bodyPr/>
        <a:lstStyle/>
        <a:p>
          <a:r>
            <a:rPr lang="en-US" b="1" strike="sngStrike" dirty="0"/>
            <a:t>R. Napoli: </a:t>
          </a:r>
          <a:r>
            <a:rPr lang="en-US" strike="sngStrike" dirty="0"/>
            <a:t>Update the SW in order to work with the new RMAP map </a:t>
          </a:r>
          <a:r>
            <a:rPr lang="en-US" b="1" strike="noStrike" dirty="0">
              <a:solidFill>
                <a:srgbClr val="FF0000"/>
              </a:solidFill>
            </a:rPr>
            <a:t>POSTPONED</a:t>
          </a:r>
        </a:p>
      </dgm:t>
    </dgm:pt>
    <dgm:pt modelId="{743D6D31-683D-44DB-9627-9F70EAE07A86}" type="parTrans" cxnId="{0529CFE9-C05F-4A43-AC4F-E3591EAD184B}">
      <dgm:prSet/>
      <dgm:spPr/>
      <dgm:t>
        <a:bodyPr/>
        <a:lstStyle/>
        <a:p>
          <a:endParaRPr lang="en-US"/>
        </a:p>
      </dgm:t>
    </dgm:pt>
    <dgm:pt modelId="{479B445A-0CAD-43E8-8091-518CF94E94CA}" type="sibTrans" cxnId="{0529CFE9-C05F-4A43-AC4F-E3591EAD184B}">
      <dgm:prSet/>
      <dgm:spPr/>
      <dgm:t>
        <a:bodyPr/>
        <a:lstStyle/>
        <a:p>
          <a:endParaRPr lang="en-US"/>
        </a:p>
      </dgm:t>
    </dgm:pt>
    <dgm:pt modelId="{4FEFCB47-1C7D-4322-BAEF-DCC92E8B2A76}">
      <dgm:prSet phldrT="[Texto]"/>
      <dgm:spPr/>
      <dgm:t>
        <a:bodyPr/>
        <a:lstStyle/>
        <a:p>
          <a:r>
            <a:rPr lang="en-US" b="1" dirty="0"/>
            <a:t>R. Napoli: </a:t>
          </a:r>
          <a:r>
            <a:rPr lang="en-US" dirty="0"/>
            <a:t>Implement the real function for all the already defined RMAP commands</a:t>
          </a:r>
        </a:p>
      </dgm:t>
    </dgm:pt>
    <dgm:pt modelId="{75F4A54F-9956-466A-9DF3-7C63F882DC4B}" type="sibTrans" cxnId="{42C5AD6B-FAE0-47B2-B5C3-E18F440DA62B}">
      <dgm:prSet/>
      <dgm:spPr/>
      <dgm:t>
        <a:bodyPr/>
        <a:lstStyle/>
        <a:p>
          <a:endParaRPr lang="en-US"/>
        </a:p>
      </dgm:t>
    </dgm:pt>
    <dgm:pt modelId="{63CC1899-263E-4566-BB64-4F01C436E93F}" type="parTrans" cxnId="{42C5AD6B-FAE0-47B2-B5C3-E18F440DA62B}">
      <dgm:prSet/>
      <dgm:spPr/>
      <dgm:t>
        <a:bodyPr/>
        <a:lstStyle/>
        <a:p>
          <a:endParaRPr lang="en-US"/>
        </a:p>
      </dgm:t>
    </dgm:pt>
    <dgm:pt modelId="{EBB6F069-668D-46FE-88BA-3B3CA8AF768B}">
      <dgm:prSet phldrT="[Texto]"/>
      <dgm:spPr/>
      <dgm:t>
        <a:bodyPr/>
        <a:lstStyle/>
        <a:p>
          <a:r>
            <a:rPr lang="en-US" b="1" dirty="0"/>
            <a:t>R. Napoli</a:t>
          </a:r>
          <a:r>
            <a:rPr lang="en-US" dirty="0"/>
            <a:t>: AEB State Machine implementation </a:t>
          </a:r>
        </a:p>
      </dgm:t>
    </dgm:pt>
    <dgm:pt modelId="{F580B94F-7B7E-40AA-994E-BDDDDA345C5C}" type="parTrans" cxnId="{878E35D2-0ACF-4D97-B1E1-C622ACC84F9E}">
      <dgm:prSet/>
      <dgm:spPr/>
      <dgm:t>
        <a:bodyPr/>
        <a:lstStyle/>
        <a:p>
          <a:endParaRPr lang="en-US"/>
        </a:p>
      </dgm:t>
    </dgm:pt>
    <dgm:pt modelId="{B2479347-6FF3-4EB5-8DA4-C33287E17042}" type="sibTrans" cxnId="{878E35D2-0ACF-4D97-B1E1-C622ACC84F9E}">
      <dgm:prSet/>
      <dgm:spPr/>
      <dgm:t>
        <a:bodyPr/>
        <a:lstStyle/>
        <a:p>
          <a:endParaRPr lang="en-US"/>
        </a:p>
      </dgm:t>
    </dgm:pt>
    <dgm:pt modelId="{6C9BBDE9-7393-4CA9-9A0C-9A2F13281DB4}">
      <dgm:prSet phldrT="[Texto]"/>
      <dgm:spPr/>
      <dgm:t>
        <a:bodyPr/>
        <a:lstStyle/>
        <a:p>
          <a:r>
            <a:rPr lang="en-US" b="1" dirty="0"/>
            <a:t>A. Deucher: </a:t>
          </a:r>
          <a:r>
            <a:rPr lang="en-US" dirty="0"/>
            <a:t>DTC Update</a:t>
          </a:r>
        </a:p>
      </dgm:t>
    </dgm:pt>
    <dgm:pt modelId="{B04428C0-2E48-4746-98B1-5E5DE1D46987}" type="parTrans" cxnId="{F2D5C109-83A4-4787-9E00-30AB901BC3E1}">
      <dgm:prSet/>
      <dgm:spPr/>
      <dgm:t>
        <a:bodyPr/>
        <a:lstStyle/>
        <a:p>
          <a:endParaRPr lang="en-US"/>
        </a:p>
      </dgm:t>
    </dgm:pt>
    <dgm:pt modelId="{131E7D43-F97D-4B86-8383-0A464116EA01}" type="sibTrans" cxnId="{F2D5C109-83A4-4787-9E00-30AB901BC3E1}">
      <dgm:prSet/>
      <dgm:spPr/>
      <dgm:t>
        <a:bodyPr/>
        <a:lstStyle/>
        <a:p>
          <a:endParaRPr lang="en-US"/>
        </a:p>
      </dgm:t>
    </dgm:pt>
    <dgm:pt modelId="{769DB162-09EC-43EB-8142-CB1181654D59}">
      <dgm:prSet phldrT="[Texto]"/>
      <dgm:spPr/>
      <dgm:t>
        <a:bodyPr/>
        <a:lstStyle/>
        <a:p>
          <a:r>
            <a:rPr lang="en-US" b="1" dirty="0"/>
            <a:t>R. Napoli:</a:t>
          </a:r>
          <a:r>
            <a:rPr lang="en-US" dirty="0"/>
            <a:t> AEB NO DATA implementation (LESIA </a:t>
          </a:r>
          <a:r>
            <a:rPr lang="en-US" dirty="0" err="1"/>
            <a:t>Digitise</a:t>
          </a:r>
          <a:r>
            <a:rPr lang="en-US" dirty="0"/>
            <a:t>)</a:t>
          </a:r>
        </a:p>
      </dgm:t>
    </dgm:pt>
    <dgm:pt modelId="{6B38448F-D51E-4DB5-971C-1D3B38370252}" type="parTrans" cxnId="{00E4DCF9-A076-477F-9094-DD2922D4030D}">
      <dgm:prSet/>
      <dgm:spPr/>
      <dgm:t>
        <a:bodyPr/>
        <a:lstStyle/>
        <a:p>
          <a:endParaRPr lang="en-US"/>
        </a:p>
      </dgm:t>
    </dgm:pt>
    <dgm:pt modelId="{52440A30-9D07-4E31-A603-4F0603FCA68F}" type="sibTrans" cxnId="{00E4DCF9-A076-477F-9094-DD2922D4030D}">
      <dgm:prSet/>
      <dgm:spPr/>
      <dgm:t>
        <a:bodyPr/>
        <a:lstStyle/>
        <a:p>
          <a:endParaRPr lang="en-US"/>
        </a:p>
      </dgm:t>
    </dgm:pt>
    <dgm:pt modelId="{E7E20659-AFEE-462B-8457-661E466A0105}" type="pres">
      <dgm:prSet presAssocID="{0048A2D8-CDBD-4E8C-B46F-3527C4777F8B}" presName="linearFlow" presStyleCnt="0">
        <dgm:presLayoutVars>
          <dgm:dir/>
          <dgm:animLvl val="lvl"/>
          <dgm:resizeHandles val="exact"/>
        </dgm:presLayoutVars>
      </dgm:prSet>
      <dgm:spPr/>
    </dgm:pt>
    <dgm:pt modelId="{13EEA649-06A9-4BF2-883E-3ADEFA3A310E}" type="pres">
      <dgm:prSet presAssocID="{FA62F8EE-3DAD-4468-8EB4-9A47F55D4168}" presName="composite" presStyleCnt="0"/>
      <dgm:spPr/>
    </dgm:pt>
    <dgm:pt modelId="{839E2853-A251-4821-B5E0-9FE00F5D8033}" type="pres">
      <dgm:prSet presAssocID="{FA62F8EE-3DAD-4468-8EB4-9A47F55D4168}" presName="parentText" presStyleLbl="alignNode1" presStyleIdx="0" presStyleCnt="3" custLinFactNeighborY="66995">
        <dgm:presLayoutVars>
          <dgm:chMax val="1"/>
          <dgm:bulletEnabled val="1"/>
        </dgm:presLayoutVars>
      </dgm:prSet>
      <dgm:spPr/>
    </dgm:pt>
    <dgm:pt modelId="{4444D731-3A65-41DF-BE94-753FF52DB6C9}" type="pres">
      <dgm:prSet presAssocID="{FA62F8EE-3DAD-4468-8EB4-9A47F55D4168}" presName="descendantText" presStyleLbl="alignAcc1" presStyleIdx="0" presStyleCnt="3" custScaleY="322716" custLinFactNeighborX="223" custLinFactNeighborY="-8056">
        <dgm:presLayoutVars>
          <dgm:bulletEnabled val="1"/>
        </dgm:presLayoutVars>
      </dgm:prSet>
      <dgm:spPr/>
    </dgm:pt>
    <dgm:pt modelId="{693C10A3-86C3-49BC-BA5F-4D3160954EF7}" type="pres">
      <dgm:prSet presAssocID="{B3911D9F-217D-455B-9D75-0F97C26AFA23}" presName="sp" presStyleCnt="0"/>
      <dgm:spPr/>
    </dgm:pt>
    <dgm:pt modelId="{31BB2CBC-38EC-4A6A-91BE-B396848A085A}" type="pres">
      <dgm:prSet presAssocID="{7F13551F-5EC1-445E-A841-E0319518B3F4}" presName="composite" presStyleCnt="0"/>
      <dgm:spPr/>
    </dgm:pt>
    <dgm:pt modelId="{42895AD4-452C-4F3D-B950-9EDB29F486E3}" type="pres">
      <dgm:prSet presAssocID="{7F13551F-5EC1-445E-A841-E0319518B3F4}" presName="parentText" presStyleLbl="alignNode1" presStyleIdx="1" presStyleCnt="3" custLinFactNeighborX="719" custLinFactNeighborY="16655">
        <dgm:presLayoutVars>
          <dgm:chMax val="1"/>
          <dgm:bulletEnabled val="1"/>
        </dgm:presLayoutVars>
      </dgm:prSet>
      <dgm:spPr/>
    </dgm:pt>
    <dgm:pt modelId="{47012CDE-4C59-4322-8163-AD3EEDF2A0BF}" type="pres">
      <dgm:prSet presAssocID="{7F13551F-5EC1-445E-A841-E0319518B3F4}" presName="descendantText" presStyleLbl="alignAcc1" presStyleIdx="1" presStyleCnt="3" custScaleY="129702" custLinFactNeighborY="12442">
        <dgm:presLayoutVars>
          <dgm:bulletEnabled val="1"/>
        </dgm:presLayoutVars>
      </dgm:prSet>
      <dgm:spPr/>
    </dgm:pt>
    <dgm:pt modelId="{771BB1AC-4FEF-4B6D-9999-3EB4D71BC5D1}" type="pres">
      <dgm:prSet presAssocID="{2F18C6AC-1453-4279-AB25-CAC4FAADBA26}" presName="sp" presStyleCnt="0"/>
      <dgm:spPr/>
    </dgm:pt>
    <dgm:pt modelId="{AB206C1F-F262-4857-9E5D-66EAC072741B}" type="pres">
      <dgm:prSet presAssocID="{FA895CDC-E068-43CC-8C5D-310CB3749B5A}" presName="composite" presStyleCnt="0"/>
      <dgm:spPr/>
    </dgm:pt>
    <dgm:pt modelId="{3952108E-6199-47F4-92A7-EC025A162873}" type="pres">
      <dgm:prSet presAssocID="{FA895CDC-E068-43CC-8C5D-310CB3749B5A}" presName="parentText" presStyleLbl="alignNode1" presStyleIdx="2" presStyleCnt="3">
        <dgm:presLayoutVars>
          <dgm:chMax val="1"/>
          <dgm:bulletEnabled val="1"/>
        </dgm:presLayoutVars>
      </dgm:prSet>
      <dgm:spPr/>
    </dgm:pt>
    <dgm:pt modelId="{13EB340E-6750-4615-92A9-06E66C16FE71}" type="pres">
      <dgm:prSet presAssocID="{FA895CDC-E068-43CC-8C5D-310CB3749B5A}" presName="descendantText" presStyleLbl="alignAcc1" presStyleIdx="2" presStyleCnt="3" custScaleY="40860" custLinFactNeighborX="-4" custLinFactNeighborY="28783">
        <dgm:presLayoutVars>
          <dgm:bulletEnabled val="1"/>
        </dgm:presLayoutVars>
      </dgm:prSet>
      <dgm:spPr/>
    </dgm:pt>
  </dgm:ptLst>
  <dgm:cxnLst>
    <dgm:cxn modelId="{C93C1B03-A9BF-4354-8349-E7BF45CDE216}" srcId="{076C52F3-3BC3-4847-A666-E30F268678EF}" destId="{30B59E81-70F8-4984-B597-41024DB49267}" srcOrd="3" destOrd="0" parTransId="{F4B5C7AD-98E8-45F3-B667-7A9268AA6431}" sibTransId="{4F89575C-C7A9-4521-B621-842425F72F7C}"/>
    <dgm:cxn modelId="{F2D5C109-83A4-4787-9E00-30AB901BC3E1}" srcId="{7F13551F-5EC1-445E-A841-E0319518B3F4}" destId="{6C9BBDE9-7393-4CA9-9A0C-9A2F13281DB4}" srcOrd="9" destOrd="0" parTransId="{B04428C0-2E48-4746-98B1-5E5DE1D46987}" sibTransId="{131E7D43-F97D-4B86-8383-0A464116EA01}"/>
    <dgm:cxn modelId="{38A9CA0D-C0FA-40BE-9928-B6CFC4F7D953}" type="presOf" srcId="{30B59E81-70F8-4984-B597-41024DB49267}" destId="{4444D731-3A65-41DF-BE94-753FF52DB6C9}" srcOrd="0" destOrd="25" presId="urn:microsoft.com/office/officeart/2005/8/layout/chevron2"/>
    <dgm:cxn modelId="{4C489E0F-44E6-4CC7-8AF4-854FD025DD69}" srcId="{189597BC-7656-4ED5-A0F1-2EC779ADFD36}" destId="{F270F26D-3E9A-4648-8747-F379B30E57D2}" srcOrd="18" destOrd="0" parTransId="{0606F8AF-85BE-4FAB-90A8-E6F46F4CF64A}" sibTransId="{11B9B3CD-A438-4142-9E75-91FE29A2E7E3}"/>
    <dgm:cxn modelId="{BF239511-4094-4733-A41E-C6474948B2B1}" srcId="{189597BC-7656-4ED5-A0F1-2EC779ADFD36}" destId="{E68286FD-5CA0-423F-B3F1-E0FAEBF14169}" srcOrd="19" destOrd="0" parTransId="{0DE23F5E-9EAD-49E1-B3F9-DD911D12138A}" sibTransId="{DEE51266-45A2-4AC6-9117-367D1CA6BB97}"/>
    <dgm:cxn modelId="{1651DC11-5748-4B24-8785-148A0AFBF662}" type="presOf" srcId="{FA895CDC-E068-43CC-8C5D-310CB3749B5A}" destId="{3952108E-6199-47F4-92A7-EC025A162873}" srcOrd="0" destOrd="0" presId="urn:microsoft.com/office/officeart/2005/8/layout/chevron2"/>
    <dgm:cxn modelId="{506C0812-4E9D-469D-9939-F5373DA6D052}" type="presOf" srcId="{9DC52C5F-8C35-4F9C-BF16-262C340E2149}" destId="{47012CDE-4C59-4322-8163-AD3EEDF2A0BF}" srcOrd="0" destOrd="1" presId="urn:microsoft.com/office/officeart/2005/8/layout/chevron2"/>
    <dgm:cxn modelId="{4BA52612-4532-42EF-9DB2-ECFA62DBFA47}" srcId="{FA895CDC-E068-43CC-8C5D-310CB3749B5A}" destId="{4E79FF87-CCAD-426B-A122-F1F01A4DB3DF}" srcOrd="1" destOrd="0" parTransId="{D638255A-1D2E-4D68-A495-59541B187595}" sibTransId="{F452E236-983D-46C1-B411-98E25720BCA3}"/>
    <dgm:cxn modelId="{7F60CE12-5A87-4E3D-A1ED-77CC95E809C6}" srcId="{0048A2D8-CDBD-4E8C-B46F-3527C4777F8B}" destId="{7F13551F-5EC1-445E-A841-E0319518B3F4}" srcOrd="1" destOrd="0" parTransId="{C70E2E00-0505-4723-8F88-DC14A38BAC6C}" sibTransId="{2F18C6AC-1453-4279-AB25-CAC4FAADBA26}"/>
    <dgm:cxn modelId="{18482518-4F33-4CC4-9169-AF2B1EE1F033}" type="presOf" srcId="{1FB7AA0B-E13A-4258-8960-7817D04149B0}" destId="{4444D731-3A65-41DF-BE94-753FF52DB6C9}" srcOrd="0" destOrd="2" presId="urn:microsoft.com/office/officeart/2005/8/layout/chevron2"/>
    <dgm:cxn modelId="{959D9418-16F5-49BB-9C53-A514630D0617}" type="presOf" srcId="{C457B295-969F-4755-AF34-EA312DDA2AE6}" destId="{4444D731-3A65-41DF-BE94-753FF52DB6C9}" srcOrd="0" destOrd="23" presId="urn:microsoft.com/office/officeart/2005/8/layout/chevron2"/>
    <dgm:cxn modelId="{D2B8E61A-B977-4B1F-BE82-C4450E4C6E86}" type="presOf" srcId="{AF7D7030-DA30-4C26-B75F-EA23ECD49C06}" destId="{4444D731-3A65-41DF-BE94-753FF52DB6C9}" srcOrd="0" destOrd="11" presId="urn:microsoft.com/office/officeart/2005/8/layout/chevron2"/>
    <dgm:cxn modelId="{DDA8F51D-FA43-44ED-8343-B227D93F06EA}" type="presOf" srcId="{189597BC-7656-4ED5-A0F1-2EC779ADFD36}" destId="{4444D731-3A65-41DF-BE94-753FF52DB6C9}" srcOrd="0" destOrd="0" presId="urn:microsoft.com/office/officeart/2005/8/layout/chevron2"/>
    <dgm:cxn modelId="{57DCD01F-CCE3-4DB7-A878-23B15469A77A}" type="presOf" srcId="{A218E203-85DF-42E0-A9EF-6C41CCB8647B}" destId="{4444D731-3A65-41DF-BE94-753FF52DB6C9}" srcOrd="0" destOrd="10" presId="urn:microsoft.com/office/officeart/2005/8/layout/chevron2"/>
    <dgm:cxn modelId="{8C4A1B25-88FD-417C-90DB-FE8F73F321DD}" srcId="{189597BC-7656-4ED5-A0F1-2EC779ADFD36}" destId="{81991F1A-687D-4F73-BF10-182940018CFF}" srcOrd="4" destOrd="0" parTransId="{41D125CF-7A97-42A9-AD85-6B56E156F093}" sibTransId="{E7431E87-4AD1-4B0E-A985-7EDFFD964C47}"/>
    <dgm:cxn modelId="{4E248125-2B7A-48C3-9B35-A5C4EF8D50E3}" srcId="{7F13551F-5EC1-445E-A841-E0319518B3F4}" destId="{40CBC109-1CFD-44F0-9038-86188E0721E5}" srcOrd="6" destOrd="0" parTransId="{CD2F355B-91B5-440F-8544-0110762CE5CD}" sibTransId="{F799C108-6F64-4804-88FA-15E7A8DC2239}"/>
    <dgm:cxn modelId="{CA9A4E27-A308-4312-8B94-CE878A20E871}" type="presOf" srcId="{EC79F118-C734-41CB-BC43-8BC79512652D}" destId="{47012CDE-4C59-4322-8163-AD3EEDF2A0BF}" srcOrd="0" destOrd="7" presId="urn:microsoft.com/office/officeart/2005/8/layout/chevron2"/>
    <dgm:cxn modelId="{79C70A2A-EDB9-4DDA-B233-9106F7908EC0}" srcId="{FA62F8EE-3DAD-4468-8EB4-9A47F55D4168}" destId="{076C52F3-3BC3-4847-A666-E30F268678EF}" srcOrd="1" destOrd="0" parTransId="{6EAB44CB-73CF-4F0D-9697-0C843101B113}" sibTransId="{E5E6A85A-1BE4-4718-958E-21ACAD1C7EBB}"/>
    <dgm:cxn modelId="{5ACB0A2D-6284-4DF2-ADFB-0312C96AA150}" srcId="{7F13551F-5EC1-445E-A841-E0319518B3F4}" destId="{9DC52C5F-8C35-4F9C-BF16-262C340E2149}" srcOrd="1" destOrd="0" parTransId="{6F767480-F062-477C-9FC5-03770468C4DD}" sibTransId="{35A95D79-8CDE-4AB0-9B6D-40FDEE02D66B}"/>
    <dgm:cxn modelId="{7E16402E-B1E9-492C-B305-BCFD5E33D809}" srcId="{0048A2D8-CDBD-4E8C-B46F-3527C4777F8B}" destId="{FA895CDC-E068-43CC-8C5D-310CB3749B5A}" srcOrd="2" destOrd="0" parTransId="{14079BD3-C738-4737-BF85-FFC225F7542A}" sibTransId="{EFFD7E0D-E47D-46C1-A303-C187312D3E82}"/>
    <dgm:cxn modelId="{BE3E422E-01A8-4DEE-A803-99CF0A5D2728}" type="presOf" srcId="{A425E573-6FB5-44BD-B193-5DB53DD739F6}" destId="{4444D731-3A65-41DF-BE94-753FF52DB6C9}" srcOrd="0" destOrd="8" presId="urn:microsoft.com/office/officeart/2005/8/layout/chevron2"/>
    <dgm:cxn modelId="{A48FD033-8647-48D8-A7F5-4735B38B6EC5}" type="presOf" srcId="{96FED27F-56FC-4758-9A7C-312FA83CA7FA}" destId="{4444D731-3A65-41DF-BE94-753FF52DB6C9}" srcOrd="0" destOrd="4" presId="urn:microsoft.com/office/officeart/2005/8/layout/chevron2"/>
    <dgm:cxn modelId="{715EAA34-B536-4F25-A876-2C061E39143B}" srcId="{0048A2D8-CDBD-4E8C-B46F-3527C4777F8B}" destId="{FA62F8EE-3DAD-4468-8EB4-9A47F55D4168}" srcOrd="0" destOrd="0" parTransId="{3B364BB8-FD1A-49AD-ADD6-73489E35797B}" sibTransId="{B3911D9F-217D-455B-9D75-0F97C26AFA23}"/>
    <dgm:cxn modelId="{CA746E36-EF9A-4C0D-B1B0-27B2D2DB63E6}" type="presOf" srcId="{0DB9F4D4-A3D5-4664-9B4C-56FC63493E34}" destId="{47012CDE-4C59-4322-8163-AD3EEDF2A0BF}" srcOrd="0" destOrd="8" presId="urn:microsoft.com/office/officeart/2005/8/layout/chevron2"/>
    <dgm:cxn modelId="{A90E6238-20BE-4980-AB88-A181731C9A15}" type="presOf" srcId="{076C52F3-3BC3-4847-A666-E30F268678EF}" destId="{4444D731-3A65-41DF-BE94-753FF52DB6C9}" srcOrd="0" destOrd="21" presId="urn:microsoft.com/office/officeart/2005/8/layout/chevron2"/>
    <dgm:cxn modelId="{A2CF5938-7052-445E-A371-92161B6B957D}" srcId="{189597BC-7656-4ED5-A0F1-2EC779ADFD36}" destId="{1FB7AA0B-E13A-4258-8960-7817D04149B0}" srcOrd="1" destOrd="0" parTransId="{8F559197-47BC-47F3-8A1A-E54C39F6CAAA}" sibTransId="{F33B7214-EE56-45CF-9137-A6DBD219AE83}"/>
    <dgm:cxn modelId="{E5C92E3A-0094-4C32-B4C8-AC5E2D748ADD}" type="presOf" srcId="{AC680A5A-2781-4875-8656-F813319517CF}" destId="{4444D731-3A65-41DF-BE94-753FF52DB6C9}" srcOrd="0" destOrd="22" presId="urn:microsoft.com/office/officeart/2005/8/layout/chevron2"/>
    <dgm:cxn modelId="{127C6E3D-9A70-4906-98EB-946ED6C43BD3}" type="presOf" srcId="{C7E4D927-DFB7-456B-B37E-FEBF5CB98445}" destId="{4444D731-3A65-41DF-BE94-753FF52DB6C9}" srcOrd="0" destOrd="18" presId="urn:microsoft.com/office/officeart/2005/8/layout/chevron2"/>
    <dgm:cxn modelId="{DA297B3D-A007-4735-8B26-FA142FE0DB20}" type="presOf" srcId="{4E79FF87-CCAD-426B-A122-F1F01A4DB3DF}" destId="{13EB340E-6750-4615-92A9-06E66C16FE71}" srcOrd="0" destOrd="1" presId="urn:microsoft.com/office/officeart/2005/8/layout/chevron2"/>
    <dgm:cxn modelId="{CF0B983F-3ACA-4FF7-BB36-9FE3907A35B1}" type="presOf" srcId="{2152C087-5332-4ED4-9925-21979776BFCB}" destId="{47012CDE-4C59-4322-8163-AD3EEDF2A0BF}" srcOrd="0" destOrd="0" presId="urn:microsoft.com/office/officeart/2005/8/layout/chevron2"/>
    <dgm:cxn modelId="{E6DC755F-CCE6-4C0C-AC58-DE0B233F55B4}" type="presOf" srcId="{BBD6D1E1-B34A-464F-9261-A3101310A56F}" destId="{4444D731-3A65-41DF-BE94-753FF52DB6C9}" srcOrd="0" destOrd="24" presId="urn:microsoft.com/office/officeart/2005/8/layout/chevron2"/>
    <dgm:cxn modelId="{538C4141-3EB8-4885-8CA4-ECA02EE79459}" type="presOf" srcId="{F270F26D-3E9A-4648-8747-F379B30E57D2}" destId="{4444D731-3A65-41DF-BE94-753FF52DB6C9}" srcOrd="0" destOrd="19" presId="urn:microsoft.com/office/officeart/2005/8/layout/chevron2"/>
    <dgm:cxn modelId="{015D5546-D0C1-4549-BCD9-9E9F68221830}" srcId="{189597BC-7656-4ED5-A0F1-2EC779ADFD36}" destId="{642A02F9-B4D4-4779-A703-AA71805A69E9}" srcOrd="12" destOrd="0" parTransId="{59722D3E-B9B8-470D-81A2-D8FCB13864C9}" sibTransId="{F6610722-7FCA-479F-9758-12B186795358}"/>
    <dgm:cxn modelId="{42C5AD6B-FAE0-47B2-B5C3-E18F440DA62B}" srcId="{7F13551F-5EC1-445E-A841-E0319518B3F4}" destId="{4FEFCB47-1C7D-4322-BAEF-DCC92E8B2A76}" srcOrd="3" destOrd="0" parTransId="{63CC1899-263E-4566-BB64-4F01C436E93F}" sibTransId="{75F4A54F-9956-466A-9DF3-7C63F882DC4B}"/>
    <dgm:cxn modelId="{BCCE074D-4A5D-4A1B-B8BF-5F5BB8FD011F}" srcId="{189597BC-7656-4ED5-A0F1-2EC779ADFD36}" destId="{A218E203-85DF-42E0-A9EF-6C41CCB8647B}" srcOrd="9" destOrd="0" parTransId="{55B2B8F8-B15F-497B-BCB0-A27231FE2222}" sibTransId="{98F631B1-FCC6-42D8-BDC0-01A4E74327EF}"/>
    <dgm:cxn modelId="{B4A0E16E-C0DB-45F7-8407-B8E6BB65CA64}" type="presOf" srcId="{0A829E69-9805-40AC-BC09-03B8A7C0EAEB}" destId="{4444D731-3A65-41DF-BE94-753FF52DB6C9}" srcOrd="0" destOrd="15" presId="urn:microsoft.com/office/officeart/2005/8/layout/chevron2"/>
    <dgm:cxn modelId="{90935370-9F91-45E3-BCC7-62FE53BE39F5}" srcId="{189597BC-7656-4ED5-A0F1-2EC779ADFD36}" destId="{FAD84DC4-F49A-466D-9BDD-00D995ACB581}" srcOrd="16" destOrd="0" parTransId="{4F2922B9-41C4-47E6-998D-57BB1546034D}" sibTransId="{4343E79C-661B-4183-A944-77547A942F85}"/>
    <dgm:cxn modelId="{F26FD870-1E59-4FB4-8C02-F731903ECF75}" type="presOf" srcId="{FA62F8EE-3DAD-4468-8EB4-9A47F55D4168}" destId="{839E2853-A251-4821-B5E0-9FE00F5D8033}" srcOrd="0" destOrd="0" presId="urn:microsoft.com/office/officeart/2005/8/layout/chevron2"/>
    <dgm:cxn modelId="{C5862472-D713-4617-AA8C-74570E67B9F7}" srcId="{189597BC-7656-4ED5-A0F1-2EC779ADFD36}" destId="{8383FA36-DF21-4EBE-9B17-E27BD7E32114}" srcOrd="15" destOrd="0" parTransId="{3AA42089-41D8-477D-B14A-033C7729E31C}" sibTransId="{1760BC08-2603-4ED1-AE2B-D672DC6DDF50}"/>
    <dgm:cxn modelId="{CC2A1753-C3C8-4ADB-9353-21002E59B037}" type="presOf" srcId="{5C7F73FD-9B17-4385-8351-CDB8B84C9D89}" destId="{4444D731-3A65-41DF-BE94-753FF52DB6C9}" srcOrd="0" destOrd="3" presId="urn:microsoft.com/office/officeart/2005/8/layout/chevron2"/>
    <dgm:cxn modelId="{C3FF0C75-19D6-4980-93A5-00E69CC42BC6}" type="presOf" srcId="{F7528FF3-9C9D-470B-8CA6-EE55ADA44BC7}" destId="{4444D731-3A65-41DF-BE94-753FF52DB6C9}" srcOrd="0" destOrd="7" presId="urn:microsoft.com/office/officeart/2005/8/layout/chevron2"/>
    <dgm:cxn modelId="{CB5FD379-ABCE-434D-A744-468D469F7C59}" type="presOf" srcId="{9A6DD621-D6FF-4CC0-B689-5900AE3849EC}" destId="{47012CDE-4C59-4322-8163-AD3EEDF2A0BF}" srcOrd="0" destOrd="2" presId="urn:microsoft.com/office/officeart/2005/8/layout/chevron2"/>
    <dgm:cxn modelId="{18AD847D-EFA2-474D-8610-AED6FBEDEC3E}" type="presOf" srcId="{2A039523-643A-4D1B-A87B-E1954A3AD9BA}" destId="{4444D731-3A65-41DF-BE94-753FF52DB6C9}" srcOrd="0" destOrd="6" presId="urn:microsoft.com/office/officeart/2005/8/layout/chevron2"/>
    <dgm:cxn modelId="{45998183-DD4E-42C7-B1A9-2FD7186761D0}" type="presOf" srcId="{769DB162-09EC-43EB-8142-CB1181654D59}" destId="{47012CDE-4C59-4322-8163-AD3EEDF2A0BF}" srcOrd="0" destOrd="4" presId="urn:microsoft.com/office/officeart/2005/8/layout/chevron2"/>
    <dgm:cxn modelId="{E2E6CA83-9AFC-4222-BC9C-2D69E63BC163}" srcId="{189597BC-7656-4ED5-A0F1-2EC779ADFD36}" destId="{818F6BD4-97C7-4EC5-B21E-FB460383AB6E}" srcOrd="13" destOrd="0" parTransId="{AC263977-0A3E-4606-9FE4-4AAE04FBB185}" sibTransId="{1F027750-2515-42B1-9E88-0538BB6B2627}"/>
    <dgm:cxn modelId="{105B9E86-1ADB-4D66-9D40-D856ECAA8948}" srcId="{076C52F3-3BC3-4847-A666-E30F268678EF}" destId="{C457B295-969F-4755-AF34-EA312DDA2AE6}" srcOrd="1" destOrd="0" parTransId="{5914D753-E3F0-4C02-A4D2-F663BF943C31}" sibTransId="{37903F1F-8763-413B-9114-7B49738A216F}"/>
    <dgm:cxn modelId="{B8EB2287-32DB-4334-8023-DED16D52B643}" srcId="{076C52F3-3BC3-4847-A666-E30F268678EF}" destId="{BBD6D1E1-B34A-464F-9261-A3101310A56F}" srcOrd="2" destOrd="0" parTransId="{F4BF6831-B8BC-458E-9C85-BD0AE12E24E2}" sibTransId="{D7356075-E233-46E2-B818-7497628B596B}"/>
    <dgm:cxn modelId="{9B64BF8B-6BFD-4BBB-9E17-2D1013F340EC}" srcId="{189597BC-7656-4ED5-A0F1-2EC779ADFD36}" destId="{F7528FF3-9C9D-470B-8CA6-EE55ADA44BC7}" srcOrd="6" destOrd="0" parTransId="{5723C6CE-9C38-48E1-B0F5-CE640E32B21F}" sibTransId="{9DE761D8-064D-49FF-B93C-10AD05EB09D1}"/>
    <dgm:cxn modelId="{60ADDB92-49B0-4B27-9A9D-30C160051D96}" type="presOf" srcId="{227027AC-AECA-4C43-ACFC-B22945A54F70}" destId="{4444D731-3A65-41DF-BE94-753FF52DB6C9}" srcOrd="0" destOrd="9" presId="urn:microsoft.com/office/officeart/2005/8/layout/chevron2"/>
    <dgm:cxn modelId="{EBBA9A94-4BA3-48FA-B37F-A6114E066CE4}" type="presOf" srcId="{FAD84DC4-F49A-466D-9BDD-00D995ACB581}" destId="{4444D731-3A65-41DF-BE94-753FF52DB6C9}" srcOrd="0" destOrd="17" presId="urn:microsoft.com/office/officeart/2005/8/layout/chevron2"/>
    <dgm:cxn modelId="{54AD0995-3278-4906-92ED-7B954084ACEA}" type="presOf" srcId="{40CBC109-1CFD-44F0-9038-86188E0721E5}" destId="{47012CDE-4C59-4322-8163-AD3EEDF2A0BF}" srcOrd="0" destOrd="6" presId="urn:microsoft.com/office/officeart/2005/8/layout/chevron2"/>
    <dgm:cxn modelId="{37CADB9D-8A3A-4E8F-9F2B-923CB72FBFCD}" srcId="{189597BC-7656-4ED5-A0F1-2EC779ADFD36}" destId="{94037B9F-DF38-47CC-ACF3-A5DD62579F4C}" srcOrd="11" destOrd="0" parTransId="{894A8D07-2F83-40DB-AF43-50FFB89081A4}" sibTransId="{E128448E-3921-4BEC-96F4-3CFBD31055FA}"/>
    <dgm:cxn modelId="{3ECDA5A1-1270-40EB-8AFD-2145EDAE2C3F}" srcId="{189597BC-7656-4ED5-A0F1-2EC779ADFD36}" destId="{0A829E69-9805-40AC-BC09-03B8A7C0EAEB}" srcOrd="14" destOrd="0" parTransId="{050A1169-AA01-4D4B-9065-4D7F81FBF860}" sibTransId="{48F7C083-B079-4EF4-BA25-5CBE6DEF395F}"/>
    <dgm:cxn modelId="{3084DAA1-0EFC-4F1A-BBA1-124AAC73FFA6}" type="presOf" srcId="{19C8F71F-2D87-4EA0-A40A-939B7A4F84A8}" destId="{13EB340E-6750-4615-92A9-06E66C16FE71}" srcOrd="0" destOrd="0" presId="urn:microsoft.com/office/officeart/2005/8/layout/chevron2"/>
    <dgm:cxn modelId="{D51A55A7-0176-4967-A340-DB7F7D48630E}" srcId="{076C52F3-3BC3-4847-A666-E30F268678EF}" destId="{AC680A5A-2781-4875-8656-F813319517CF}" srcOrd="0" destOrd="0" parTransId="{F340412F-9216-4F7D-9E0E-4E2178EFACDB}" sibTransId="{7F03CECB-FC17-44EB-BB9D-C034699D6A3C}"/>
    <dgm:cxn modelId="{364768B1-5C28-42DD-B053-CE0339595774}" type="presOf" srcId="{7F13551F-5EC1-445E-A841-E0319518B3F4}" destId="{42895AD4-452C-4F3D-B950-9EDB29F486E3}" srcOrd="0" destOrd="0" presId="urn:microsoft.com/office/officeart/2005/8/layout/chevron2"/>
    <dgm:cxn modelId="{40F6A2B9-42EA-42E4-B783-435C2CDB6BDB}" type="presOf" srcId="{E68286FD-5CA0-423F-B3F1-E0FAEBF14169}" destId="{4444D731-3A65-41DF-BE94-753FF52DB6C9}" srcOrd="0" destOrd="20" presId="urn:microsoft.com/office/officeart/2005/8/layout/chevron2"/>
    <dgm:cxn modelId="{B309B0BD-E150-4DFC-88F1-9D8D9417FA43}" type="presOf" srcId="{81991F1A-687D-4F73-BF10-182940018CFF}" destId="{4444D731-3A65-41DF-BE94-753FF52DB6C9}" srcOrd="0" destOrd="5" presId="urn:microsoft.com/office/officeart/2005/8/layout/chevron2"/>
    <dgm:cxn modelId="{30C237C2-3690-4BF8-8EF2-969C34E4250A}" srcId="{189597BC-7656-4ED5-A0F1-2EC779ADFD36}" destId="{2A039523-643A-4D1B-A87B-E1954A3AD9BA}" srcOrd="5" destOrd="0" parTransId="{9371806E-545B-401C-94E5-9B541CEA03F0}" sibTransId="{209747D7-B08B-4BBC-B54B-1EBEDC7F7B58}"/>
    <dgm:cxn modelId="{6A132BC5-17AA-4C0C-B6DC-78B267E86297}" srcId="{189597BC-7656-4ED5-A0F1-2EC779ADFD36}" destId="{A425E573-6FB5-44BD-B193-5DB53DD739F6}" srcOrd="7" destOrd="0" parTransId="{B4C551F7-E093-4896-A57C-2AA35C7CC352}" sibTransId="{15DE975C-446E-448C-97F4-EE311EAC1BA5}"/>
    <dgm:cxn modelId="{020151C5-38A1-42DE-8DE3-661CB492D5EF}" srcId="{189597BC-7656-4ED5-A0F1-2EC779ADFD36}" destId="{96FED27F-56FC-4758-9A7C-312FA83CA7FA}" srcOrd="3" destOrd="0" parTransId="{A620F023-B2FA-41D4-A29F-4C916ECC135C}" sibTransId="{50ADEDB5-7B3E-4177-A8FD-AC6E06A16E7C}"/>
    <dgm:cxn modelId="{0FA3CCC7-467F-4591-9C78-49E86EDE5D8E}" type="presOf" srcId="{818F6BD4-97C7-4EC5-B21E-FB460383AB6E}" destId="{4444D731-3A65-41DF-BE94-753FF52DB6C9}" srcOrd="0" destOrd="14" presId="urn:microsoft.com/office/officeart/2005/8/layout/chevron2"/>
    <dgm:cxn modelId="{E3EBC5CA-FAC8-4E1E-B85A-55E4E200E060}" type="presOf" srcId="{6C9BBDE9-7393-4CA9-9A0C-9A2F13281DB4}" destId="{47012CDE-4C59-4322-8163-AD3EEDF2A0BF}" srcOrd="0" destOrd="9" presId="urn:microsoft.com/office/officeart/2005/8/layout/chevron2"/>
    <dgm:cxn modelId="{792BD8CA-AC5B-411D-840C-64AFE9BF6EAB}" type="presOf" srcId="{8383FA36-DF21-4EBE-9B17-E27BD7E32114}" destId="{4444D731-3A65-41DF-BE94-753FF52DB6C9}" srcOrd="0" destOrd="16" presId="urn:microsoft.com/office/officeart/2005/8/layout/chevron2"/>
    <dgm:cxn modelId="{C98AF6CA-EE86-4248-B584-5D2B93ED0A33}" srcId="{FA895CDC-E068-43CC-8C5D-310CB3749B5A}" destId="{19C8F71F-2D87-4EA0-A40A-939B7A4F84A8}" srcOrd="0" destOrd="0" parTransId="{62822C74-C5D2-4131-B0FB-C3C537F93A2B}" sibTransId="{9B8E5F73-CD77-45D7-B9C9-9EDA5210DAAB}"/>
    <dgm:cxn modelId="{16218ECB-2F4B-4AD0-A07E-2AF0E0F829D1}" srcId="{FA62F8EE-3DAD-4468-8EB4-9A47F55D4168}" destId="{189597BC-7656-4ED5-A0F1-2EC779ADFD36}" srcOrd="0" destOrd="0" parTransId="{4D25A367-8A98-49F2-B926-A14B1B0A2224}" sibTransId="{5C5D2B01-44BA-4A4E-9BFF-3539ADCD51F2}"/>
    <dgm:cxn modelId="{954414CF-6346-454E-8998-3A3ECFAA26D1}" type="presOf" srcId="{94037B9F-DF38-47CC-ACF3-A5DD62579F4C}" destId="{4444D731-3A65-41DF-BE94-753FF52DB6C9}" srcOrd="0" destOrd="12" presId="urn:microsoft.com/office/officeart/2005/8/layout/chevron2"/>
    <dgm:cxn modelId="{878E35D2-0ACF-4D97-B1E1-C622ACC84F9E}" srcId="{7F13551F-5EC1-445E-A841-E0319518B3F4}" destId="{EBB6F069-668D-46FE-88BA-3B3CA8AF768B}" srcOrd="5" destOrd="0" parTransId="{F580B94F-7B7E-40AA-994E-BDDDDA345C5C}" sibTransId="{B2479347-6FF3-4EB5-8DA4-C33287E17042}"/>
    <dgm:cxn modelId="{97D806D5-5D5E-43B8-A846-1CAD462A9758}" srcId="{7F13551F-5EC1-445E-A841-E0319518B3F4}" destId="{2152C087-5332-4ED4-9925-21979776BFCB}" srcOrd="0" destOrd="0" parTransId="{D0999F95-288F-42D7-96A5-50CF77C8C124}" sibTransId="{63C87637-AB9F-4284-9A86-FB9AC6DA7383}"/>
    <dgm:cxn modelId="{9D78B2D6-2C4C-40ED-A67F-97EEC219D9D9}" srcId="{189597BC-7656-4ED5-A0F1-2EC779ADFD36}" destId="{AF7D7030-DA30-4C26-B75F-EA23ECD49C06}" srcOrd="10" destOrd="0" parTransId="{5C4AAC87-9DD0-4910-A081-77FE470D5B1F}" sibTransId="{E71BC4B4-ED7A-42AC-83E5-E6A8EEB13048}"/>
    <dgm:cxn modelId="{3403E2D7-68FB-41CA-8607-D4D691A156D3}" type="presOf" srcId="{642A02F9-B4D4-4779-A703-AA71805A69E9}" destId="{4444D731-3A65-41DF-BE94-753FF52DB6C9}" srcOrd="0" destOrd="13" presId="urn:microsoft.com/office/officeart/2005/8/layout/chevron2"/>
    <dgm:cxn modelId="{A4821BD8-9E74-44AC-B05F-5CFA5D42AD7F}" srcId="{189597BC-7656-4ED5-A0F1-2EC779ADFD36}" destId="{25C9C6CB-DA3D-4E1B-ACFE-F78BE50085C5}" srcOrd="0" destOrd="0" parTransId="{B6315543-2763-4A07-8445-85F3BB78BF35}" sibTransId="{5C170809-00A6-4740-BF11-0023199E328D}"/>
    <dgm:cxn modelId="{CCD880DA-2F5A-432A-9E0C-8C3F6D2539B2}" type="presOf" srcId="{4FEFCB47-1C7D-4322-BAEF-DCC92E8B2A76}" destId="{47012CDE-4C59-4322-8163-AD3EEDF2A0BF}" srcOrd="0" destOrd="3" presId="urn:microsoft.com/office/officeart/2005/8/layout/chevron2"/>
    <dgm:cxn modelId="{DE6A49DB-A8EA-4027-A814-188B76BACBC5}" srcId="{189597BC-7656-4ED5-A0F1-2EC779ADFD36}" destId="{C7E4D927-DFB7-456B-B37E-FEBF5CB98445}" srcOrd="17" destOrd="0" parTransId="{5A6E04C9-AFF0-4C9C-B05A-6F4445F338A9}" sibTransId="{219C5370-C5DC-45A6-8797-4723DE5CC5E8}"/>
    <dgm:cxn modelId="{4B0E05DD-9DB9-4228-B66F-1D93F89D8F79}" type="presOf" srcId="{EBB6F069-668D-46FE-88BA-3B3CA8AF768B}" destId="{47012CDE-4C59-4322-8163-AD3EEDF2A0BF}" srcOrd="0" destOrd="5" presId="urn:microsoft.com/office/officeart/2005/8/layout/chevron2"/>
    <dgm:cxn modelId="{94D64FDE-6F12-4959-8F24-A2E617EE73F3}" type="presOf" srcId="{0048A2D8-CDBD-4E8C-B46F-3527C4777F8B}" destId="{E7E20659-AFEE-462B-8457-661E466A0105}" srcOrd="0" destOrd="0" presId="urn:microsoft.com/office/officeart/2005/8/layout/chevron2"/>
    <dgm:cxn modelId="{C334C8E0-469D-4134-91A8-367D8DC87FCF}" srcId="{189597BC-7656-4ED5-A0F1-2EC779ADFD36}" destId="{227027AC-AECA-4C43-ACFC-B22945A54F70}" srcOrd="8" destOrd="0" parTransId="{8329609B-62BF-49FF-802E-0FB98960F7D8}" sibTransId="{1001DACF-8CC9-4E93-8B38-F88677C06B9A}"/>
    <dgm:cxn modelId="{0529CFE9-C05F-4A43-AC4F-E3591EAD184B}" srcId="{7F13551F-5EC1-445E-A841-E0319518B3F4}" destId="{9A6DD621-D6FF-4CC0-B689-5900AE3849EC}" srcOrd="2" destOrd="0" parTransId="{743D6D31-683D-44DB-9627-9F70EAE07A86}" sibTransId="{479B445A-0CAD-43E8-8091-518CF94E94CA}"/>
    <dgm:cxn modelId="{B30D61EC-60E7-441E-BEA8-6830FF0CDF4F}" srcId="{7F13551F-5EC1-445E-A841-E0319518B3F4}" destId="{0DB9F4D4-A3D5-4664-9B4C-56FC63493E34}" srcOrd="8" destOrd="0" parTransId="{265471CB-B02C-4C0A-9614-8E8B15FE0C1F}" sibTransId="{341058C5-1EED-4884-B2A6-E14E1E2CD130}"/>
    <dgm:cxn modelId="{3FA902EF-01BD-408A-904C-5AF2A2F01F71}" srcId="{7F13551F-5EC1-445E-A841-E0319518B3F4}" destId="{EC79F118-C734-41CB-BC43-8BC79512652D}" srcOrd="7" destOrd="0" parTransId="{047AE6A4-CC66-4D22-B224-27FA49DE6DC2}" sibTransId="{75038823-3F54-4FD3-87C6-AA28A9B95F89}"/>
    <dgm:cxn modelId="{73B105F0-611E-4841-8894-C69961C60AAB}" srcId="{189597BC-7656-4ED5-A0F1-2EC779ADFD36}" destId="{5C7F73FD-9B17-4385-8351-CDB8B84C9D89}" srcOrd="2" destOrd="0" parTransId="{F63D4ACB-DC4D-4E91-9219-06F2AA4BDF6F}" sibTransId="{B8052F54-5B75-4BE0-B544-D84829D6E523}"/>
    <dgm:cxn modelId="{CF9909F0-5F00-4D71-814B-E91E2D4AB294}" type="presOf" srcId="{25C9C6CB-DA3D-4E1B-ACFE-F78BE50085C5}" destId="{4444D731-3A65-41DF-BE94-753FF52DB6C9}" srcOrd="0" destOrd="1" presId="urn:microsoft.com/office/officeart/2005/8/layout/chevron2"/>
    <dgm:cxn modelId="{00E4DCF9-A076-477F-9094-DD2922D4030D}" srcId="{7F13551F-5EC1-445E-A841-E0319518B3F4}" destId="{769DB162-09EC-43EB-8142-CB1181654D59}" srcOrd="4" destOrd="0" parTransId="{6B38448F-D51E-4DB5-971C-1D3B38370252}" sibTransId="{52440A30-9D07-4E31-A603-4F0603FCA68F}"/>
    <dgm:cxn modelId="{8805DD22-DB64-455A-A553-A0523BF29CD1}" type="presParOf" srcId="{E7E20659-AFEE-462B-8457-661E466A0105}" destId="{13EEA649-06A9-4BF2-883E-3ADEFA3A310E}" srcOrd="0" destOrd="0" presId="urn:microsoft.com/office/officeart/2005/8/layout/chevron2"/>
    <dgm:cxn modelId="{82B77027-43A9-410D-8D3E-97FCD8A2275D}" type="presParOf" srcId="{13EEA649-06A9-4BF2-883E-3ADEFA3A310E}" destId="{839E2853-A251-4821-B5E0-9FE00F5D8033}" srcOrd="0" destOrd="0" presId="urn:microsoft.com/office/officeart/2005/8/layout/chevron2"/>
    <dgm:cxn modelId="{F84B07F1-816D-4933-80D8-127477D7EDBB}" type="presParOf" srcId="{13EEA649-06A9-4BF2-883E-3ADEFA3A310E}" destId="{4444D731-3A65-41DF-BE94-753FF52DB6C9}" srcOrd="1" destOrd="0" presId="urn:microsoft.com/office/officeart/2005/8/layout/chevron2"/>
    <dgm:cxn modelId="{BB59D5F6-721F-438D-801D-975DA953F21E}" type="presParOf" srcId="{E7E20659-AFEE-462B-8457-661E466A0105}" destId="{693C10A3-86C3-49BC-BA5F-4D3160954EF7}" srcOrd="1" destOrd="0" presId="urn:microsoft.com/office/officeart/2005/8/layout/chevron2"/>
    <dgm:cxn modelId="{3C5BDFBB-E7DC-431B-BE6B-C8FBBAFE9A05}" type="presParOf" srcId="{E7E20659-AFEE-462B-8457-661E466A0105}" destId="{31BB2CBC-38EC-4A6A-91BE-B396848A085A}" srcOrd="2" destOrd="0" presId="urn:microsoft.com/office/officeart/2005/8/layout/chevron2"/>
    <dgm:cxn modelId="{8B77E6B8-09E1-4E3B-825B-89C414477B45}" type="presParOf" srcId="{31BB2CBC-38EC-4A6A-91BE-B396848A085A}" destId="{42895AD4-452C-4F3D-B950-9EDB29F486E3}" srcOrd="0" destOrd="0" presId="urn:microsoft.com/office/officeart/2005/8/layout/chevron2"/>
    <dgm:cxn modelId="{EA7688FB-D6FC-4CD7-B84A-5387BB777274}" type="presParOf" srcId="{31BB2CBC-38EC-4A6A-91BE-B396848A085A}" destId="{47012CDE-4C59-4322-8163-AD3EEDF2A0BF}" srcOrd="1" destOrd="0" presId="urn:microsoft.com/office/officeart/2005/8/layout/chevron2"/>
    <dgm:cxn modelId="{84392E4A-3435-4D59-9C3D-DDED9C815CCC}" type="presParOf" srcId="{E7E20659-AFEE-462B-8457-661E466A0105}" destId="{771BB1AC-4FEF-4B6D-9999-3EB4D71BC5D1}" srcOrd="3" destOrd="0" presId="urn:microsoft.com/office/officeart/2005/8/layout/chevron2"/>
    <dgm:cxn modelId="{1DAAB580-2783-428E-AE28-CAFEC67FE6BB}" type="presParOf" srcId="{E7E20659-AFEE-462B-8457-661E466A0105}" destId="{AB206C1F-F262-4857-9E5D-66EAC072741B}" srcOrd="4" destOrd="0" presId="urn:microsoft.com/office/officeart/2005/8/layout/chevron2"/>
    <dgm:cxn modelId="{1DE69E92-9A98-415A-828D-BE5752E40E5C}" type="presParOf" srcId="{AB206C1F-F262-4857-9E5D-66EAC072741B}" destId="{3952108E-6199-47F4-92A7-EC025A162873}" srcOrd="0" destOrd="0" presId="urn:microsoft.com/office/officeart/2005/8/layout/chevron2"/>
    <dgm:cxn modelId="{3CF58CC1-AF6E-45BD-80A7-9FC70224EA09}" type="presParOf" srcId="{AB206C1F-F262-4857-9E5D-66EAC072741B}" destId="{13EB340E-6750-4615-92A9-06E66C16FE7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9E2853-A251-4821-B5E0-9FE00F5D8033}">
      <dsp:nvSpPr>
        <dsp:cNvPr id="0" name=""/>
        <dsp:cNvSpPr/>
      </dsp:nvSpPr>
      <dsp:spPr>
        <a:xfrm rot="5400000">
          <a:off x="-223481" y="2393061"/>
          <a:ext cx="1489874" cy="10429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rPr>
            <a:t>Documentation</a:t>
          </a:r>
        </a:p>
      </dsp:txBody>
      <dsp:txXfrm rot="-5400000">
        <a:off x="0" y="2691036"/>
        <a:ext cx="1042912" cy="446962"/>
      </dsp:txXfrm>
    </dsp:sp>
    <dsp:sp modelId="{4444D731-3A65-41DF-BE94-753FF52DB6C9}">
      <dsp:nvSpPr>
        <dsp:cNvPr id="0" name=""/>
        <dsp:cNvSpPr/>
      </dsp:nvSpPr>
      <dsp:spPr>
        <a:xfrm rot="5400000">
          <a:off x="3821347" y="-2763423"/>
          <a:ext cx="3125241" cy="868211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b="1" kern="1200" dirty="0"/>
            <a:t>E. Marques: </a:t>
          </a:r>
          <a:r>
            <a:rPr lang="en-US" sz="900" kern="1200" dirty="0"/>
            <a:t>Confirm with DLR if and how the following URD items will affect DLR SimuCam version</a:t>
          </a:r>
          <a:r>
            <a:rPr lang="en-US" sz="700" kern="1200" dirty="0"/>
            <a:t>:</a:t>
          </a:r>
        </a:p>
        <a:p>
          <a:pPr marL="114300" lvl="2" indent="-57150" algn="l" defTabSz="311150">
            <a:lnSpc>
              <a:spcPct val="90000"/>
            </a:lnSpc>
            <a:spcBef>
              <a:spcPct val="0"/>
            </a:spcBef>
            <a:spcAft>
              <a:spcPct val="15000"/>
            </a:spcAft>
            <a:buChar char="•"/>
          </a:pPr>
          <a:r>
            <a:rPr lang="en-US" sz="700" kern="1200" dirty="0"/>
            <a:t>3.1 MEB Communication Interface</a:t>
          </a:r>
        </a:p>
        <a:p>
          <a:pPr marL="114300" lvl="2" indent="-57150" algn="l" defTabSz="311150">
            <a:lnSpc>
              <a:spcPct val="90000"/>
            </a:lnSpc>
            <a:spcBef>
              <a:spcPct val="0"/>
            </a:spcBef>
            <a:spcAft>
              <a:spcPct val="15000"/>
            </a:spcAft>
            <a:buChar char="•"/>
          </a:pPr>
          <a:r>
            <a:rPr lang="en-US" sz="700" kern="1200" dirty="0">
              <a:solidFill>
                <a:schemeClr val="dk1"/>
              </a:solidFill>
              <a:latin typeface="+mn-lt"/>
              <a:ea typeface="+mn-ea"/>
              <a:cs typeface="+mn-cs"/>
            </a:rPr>
            <a:t>3.2 F-FEE Emulation Entities </a:t>
          </a:r>
          <a:endParaRPr lang="en-US" sz="700" kern="1200" dirty="0"/>
        </a:p>
        <a:p>
          <a:pPr marL="114300" lvl="2" indent="-57150" algn="l" defTabSz="311150">
            <a:lnSpc>
              <a:spcPct val="90000"/>
            </a:lnSpc>
            <a:spcBef>
              <a:spcPct val="0"/>
            </a:spcBef>
            <a:spcAft>
              <a:spcPct val="15000"/>
            </a:spcAft>
            <a:buChar char="•"/>
          </a:pPr>
          <a:r>
            <a:rPr lang="en-US" sz="700" kern="1200" dirty="0"/>
            <a:t>3.3 Coordinate system</a:t>
          </a:r>
        </a:p>
        <a:p>
          <a:pPr marL="114300" lvl="2" indent="-57150" algn="l" defTabSz="311150">
            <a:lnSpc>
              <a:spcPct val="90000"/>
            </a:lnSpc>
            <a:spcBef>
              <a:spcPct val="0"/>
            </a:spcBef>
            <a:spcAft>
              <a:spcPct val="15000"/>
            </a:spcAft>
            <a:buChar char="•"/>
          </a:pPr>
          <a:r>
            <a:rPr lang="en-US" sz="700" kern="1200" dirty="0"/>
            <a:t>4.1 </a:t>
          </a:r>
          <a:r>
            <a:rPr lang="en-US" sz="700" kern="1200" dirty="0" err="1"/>
            <a:t>SpaceWire</a:t>
          </a:r>
          <a:r>
            <a:rPr lang="en-US" sz="700" kern="1200" dirty="0"/>
            <a:t> Echoing Mode </a:t>
          </a:r>
          <a:r>
            <a:rPr lang="en-US" sz="700" kern="1200" dirty="0">
              <a:solidFill>
                <a:schemeClr val="dk1"/>
              </a:solidFill>
              <a:latin typeface="+mn-lt"/>
              <a:ea typeface="+mn-ea"/>
              <a:cs typeface="+mn-cs"/>
            </a:rPr>
            <a:t>/ RMAP Echoing Mode</a:t>
          </a:r>
          <a:endParaRPr lang="en-US" sz="700" kern="1200" dirty="0"/>
        </a:p>
        <a:p>
          <a:pPr marL="114300" lvl="2" indent="-57150" algn="l" defTabSz="311150">
            <a:lnSpc>
              <a:spcPct val="90000"/>
            </a:lnSpc>
            <a:spcBef>
              <a:spcPct val="0"/>
            </a:spcBef>
            <a:spcAft>
              <a:spcPct val="15000"/>
            </a:spcAft>
            <a:buChar char="•"/>
          </a:pPr>
          <a:r>
            <a:rPr lang="en-US" sz="700" kern="1200" dirty="0"/>
            <a:t>4.2 SpW Logging Mode </a:t>
          </a:r>
        </a:p>
        <a:p>
          <a:pPr marL="114300" lvl="2" indent="-57150" algn="l" defTabSz="311150">
            <a:lnSpc>
              <a:spcPct val="90000"/>
            </a:lnSpc>
            <a:spcBef>
              <a:spcPct val="0"/>
            </a:spcBef>
            <a:spcAft>
              <a:spcPct val="15000"/>
            </a:spcAft>
            <a:buChar char="•"/>
          </a:pPr>
          <a:r>
            <a:rPr lang="en-US" sz="700" kern="1200" dirty="0"/>
            <a:t>5.1 b) and c) N/F-FEE Timing Configuration</a:t>
          </a:r>
        </a:p>
        <a:p>
          <a:pPr marL="114300" lvl="2" indent="-57150" algn="l" defTabSz="311150">
            <a:lnSpc>
              <a:spcPct val="90000"/>
            </a:lnSpc>
            <a:spcBef>
              <a:spcPct val="0"/>
            </a:spcBef>
            <a:spcAft>
              <a:spcPct val="15000"/>
            </a:spcAft>
            <a:buChar char="•"/>
          </a:pPr>
          <a:r>
            <a:rPr lang="en-US" sz="700" kern="1200" dirty="0"/>
            <a:t>5.2 Synchronization Signal</a:t>
          </a:r>
        </a:p>
        <a:p>
          <a:pPr marL="114300" lvl="2" indent="-57150" algn="l" defTabSz="311150">
            <a:lnSpc>
              <a:spcPct val="90000"/>
            </a:lnSpc>
            <a:spcBef>
              <a:spcPct val="0"/>
            </a:spcBef>
            <a:spcAft>
              <a:spcPct val="15000"/>
            </a:spcAft>
            <a:buChar char="•"/>
          </a:pPr>
          <a:r>
            <a:rPr lang="en-US" sz="700" kern="1200" dirty="0"/>
            <a:t>5.3 Time Code Management</a:t>
          </a:r>
        </a:p>
        <a:p>
          <a:pPr marL="114300" lvl="2" indent="-57150" algn="l" defTabSz="311150">
            <a:lnSpc>
              <a:spcPct val="90000"/>
            </a:lnSpc>
            <a:spcBef>
              <a:spcPct val="0"/>
            </a:spcBef>
            <a:spcAft>
              <a:spcPct val="15000"/>
            </a:spcAft>
            <a:buChar char="•"/>
          </a:pPr>
          <a:r>
            <a:rPr lang="en-US" sz="700" kern="1200" dirty="0"/>
            <a:t>5.4 Synchronization reset</a:t>
          </a:r>
        </a:p>
        <a:p>
          <a:pPr marL="114300" lvl="2" indent="-57150" algn="l" defTabSz="311150">
            <a:lnSpc>
              <a:spcPct val="90000"/>
            </a:lnSpc>
            <a:spcBef>
              <a:spcPct val="0"/>
            </a:spcBef>
            <a:spcAft>
              <a:spcPct val="15000"/>
            </a:spcAft>
            <a:buChar char="•"/>
          </a:pPr>
          <a:r>
            <a:rPr lang="en-US" sz="700" kern="1200" dirty="0"/>
            <a:t>7.1 </a:t>
          </a:r>
          <a:r>
            <a:rPr lang="en-US" sz="700" b="0" kern="1200" dirty="0"/>
            <a:t>Digitalization area definition</a:t>
          </a:r>
          <a:endParaRPr lang="en-US" sz="700" kern="1200" dirty="0"/>
        </a:p>
        <a:p>
          <a:pPr marL="114300" lvl="2" indent="-57150" algn="l" defTabSz="311150">
            <a:lnSpc>
              <a:spcPct val="90000"/>
            </a:lnSpc>
            <a:spcBef>
              <a:spcPct val="0"/>
            </a:spcBef>
            <a:spcAft>
              <a:spcPct val="15000"/>
            </a:spcAft>
            <a:buChar char="•"/>
          </a:pPr>
          <a:r>
            <a:rPr lang="en-US" sz="700" kern="1200" dirty="0"/>
            <a:t>7.2 </a:t>
          </a:r>
          <a:r>
            <a:rPr lang="en-US" sz="700" b="0" kern="1200" dirty="0">
              <a:solidFill>
                <a:schemeClr val="dk1"/>
              </a:solidFill>
              <a:latin typeface="+mn-lt"/>
              <a:ea typeface="+mn-ea"/>
              <a:cs typeface="+mn-cs"/>
            </a:rPr>
            <a:t>Read-out order</a:t>
          </a:r>
          <a:endParaRPr lang="en-US" sz="700" kern="1200" dirty="0"/>
        </a:p>
        <a:p>
          <a:pPr marL="114300" lvl="2" indent="-57150" algn="l" defTabSz="311150">
            <a:lnSpc>
              <a:spcPct val="90000"/>
            </a:lnSpc>
            <a:spcBef>
              <a:spcPct val="0"/>
            </a:spcBef>
            <a:spcAft>
              <a:spcPct val="15000"/>
            </a:spcAft>
            <a:buChar char="•"/>
          </a:pPr>
          <a:r>
            <a:rPr lang="en-US" sz="700" kern="1200" dirty="0"/>
            <a:t>7.3 </a:t>
          </a:r>
          <a:r>
            <a:rPr lang="en-US" sz="700" b="0" kern="1200" dirty="0"/>
            <a:t>Warm-up simulation</a:t>
          </a:r>
          <a:endParaRPr lang="en-US" sz="700" kern="1200" dirty="0"/>
        </a:p>
        <a:p>
          <a:pPr marL="114300" lvl="2" indent="-57150" algn="l" defTabSz="311150">
            <a:lnSpc>
              <a:spcPct val="90000"/>
            </a:lnSpc>
            <a:spcBef>
              <a:spcPct val="0"/>
            </a:spcBef>
            <a:spcAft>
              <a:spcPct val="15000"/>
            </a:spcAft>
            <a:buChar char="•"/>
          </a:pPr>
          <a:r>
            <a:rPr lang="en-US" sz="700" kern="1200" dirty="0"/>
            <a:t>9 </a:t>
          </a:r>
          <a:r>
            <a:rPr lang="en-US" sz="700" b="0" kern="1200" dirty="0">
              <a:solidFill>
                <a:schemeClr val="dk1"/>
              </a:solidFill>
              <a:latin typeface="+mn-lt"/>
              <a:ea typeface="+mn-ea"/>
              <a:cs typeface="+mn-cs"/>
            </a:rPr>
            <a:t>N-FEE on mode simulation</a:t>
          </a:r>
          <a:endParaRPr lang="en-US" sz="700" kern="1200" dirty="0"/>
        </a:p>
        <a:p>
          <a:pPr marL="114300" lvl="2" indent="-57150" algn="l" defTabSz="311150">
            <a:lnSpc>
              <a:spcPct val="90000"/>
            </a:lnSpc>
            <a:spcBef>
              <a:spcPct val="0"/>
            </a:spcBef>
            <a:spcAft>
              <a:spcPct val="15000"/>
            </a:spcAft>
            <a:buChar char="•"/>
          </a:pPr>
          <a:r>
            <a:rPr lang="en-US" sz="700" kern="1200" dirty="0"/>
            <a:t>11.1 N-FEE </a:t>
          </a:r>
          <a:r>
            <a:rPr lang="en-US" sz="700" kern="1200" dirty="0" err="1"/>
            <a:t>fullimage</a:t>
          </a:r>
          <a:r>
            <a:rPr lang="en-US" sz="700" kern="1200" dirty="0"/>
            <a:t> mode management</a:t>
          </a:r>
        </a:p>
        <a:p>
          <a:pPr marL="114300" lvl="2" indent="-57150" algn="l" defTabSz="311150">
            <a:lnSpc>
              <a:spcPct val="90000"/>
            </a:lnSpc>
            <a:spcBef>
              <a:spcPct val="0"/>
            </a:spcBef>
            <a:spcAft>
              <a:spcPct val="15000"/>
            </a:spcAft>
            <a:buChar char="•"/>
          </a:pPr>
          <a:r>
            <a:rPr lang="en-US" sz="700" kern="1200" dirty="0"/>
            <a:t>12.3 Packet order list management</a:t>
          </a:r>
        </a:p>
        <a:p>
          <a:pPr marL="114300" lvl="2" indent="-57150" algn="l" defTabSz="311150">
            <a:lnSpc>
              <a:spcPct val="90000"/>
            </a:lnSpc>
            <a:spcBef>
              <a:spcPct val="0"/>
            </a:spcBef>
            <a:spcAft>
              <a:spcPct val="15000"/>
            </a:spcAft>
            <a:buChar char="•"/>
          </a:pPr>
          <a:r>
            <a:rPr lang="en-US" sz="700" kern="1200" dirty="0"/>
            <a:t>13 </a:t>
          </a:r>
          <a:r>
            <a:rPr lang="fr-FR" sz="700" kern="1200" dirty="0">
              <a:solidFill>
                <a:schemeClr val="dk1"/>
              </a:solidFill>
              <a:latin typeface="+mn-lt"/>
              <a:ea typeface="+mn-ea"/>
              <a:cs typeface="+mn-cs"/>
            </a:rPr>
            <a:t>N-FEE Trap pumping mode simulation</a:t>
          </a:r>
          <a:endParaRPr lang="en-US" sz="700" kern="1200" dirty="0"/>
        </a:p>
        <a:p>
          <a:pPr marL="114300" lvl="2" indent="-57150" algn="l" defTabSz="311150">
            <a:lnSpc>
              <a:spcPct val="90000"/>
            </a:lnSpc>
            <a:spcBef>
              <a:spcPct val="0"/>
            </a:spcBef>
            <a:spcAft>
              <a:spcPct val="15000"/>
            </a:spcAft>
            <a:buChar char="•"/>
          </a:pPr>
          <a:r>
            <a:rPr lang="en-US" sz="700" kern="1200" dirty="0"/>
            <a:t>14 </a:t>
          </a:r>
          <a:r>
            <a:rPr lang="en-US" sz="700" kern="1200" dirty="0">
              <a:solidFill>
                <a:schemeClr val="dk1"/>
              </a:solidFill>
              <a:latin typeface="+mn-lt"/>
              <a:ea typeface="+mn-ea"/>
              <a:cs typeface="+mn-cs"/>
            </a:rPr>
            <a:t>N-FEE Immediate ON command simulation</a:t>
          </a:r>
          <a:endParaRPr lang="en-US" sz="700" kern="1200" dirty="0"/>
        </a:p>
        <a:p>
          <a:pPr marL="114300" lvl="2" indent="-57150" algn="l" defTabSz="311150">
            <a:lnSpc>
              <a:spcPct val="90000"/>
            </a:lnSpc>
            <a:spcBef>
              <a:spcPct val="0"/>
            </a:spcBef>
            <a:spcAft>
              <a:spcPct val="15000"/>
            </a:spcAft>
            <a:buChar char="•"/>
          </a:pPr>
          <a:r>
            <a:rPr lang="en-US" sz="700" kern="1200" dirty="0"/>
            <a:t>19.1 </a:t>
          </a:r>
          <a:r>
            <a:rPr lang="en-US" sz="700" b="0" kern="1200" dirty="0"/>
            <a:t>Image and Window content errors</a:t>
          </a:r>
          <a:endParaRPr lang="en-US" sz="700" kern="1200" dirty="0"/>
        </a:p>
        <a:p>
          <a:pPr marL="114300" lvl="2" indent="-57150" algn="l" defTabSz="311150">
            <a:lnSpc>
              <a:spcPct val="90000"/>
            </a:lnSpc>
            <a:spcBef>
              <a:spcPct val="0"/>
            </a:spcBef>
            <a:spcAft>
              <a:spcPct val="15000"/>
            </a:spcAft>
            <a:buChar char="•"/>
          </a:pPr>
          <a:r>
            <a:rPr lang="en-US" sz="700" kern="1200" dirty="0"/>
            <a:t>19.2 </a:t>
          </a:r>
          <a:r>
            <a:rPr lang="en-US" sz="700" b="0" kern="1200" dirty="0"/>
            <a:t>Data packet header error</a:t>
          </a:r>
          <a:endParaRPr lang="en-US" sz="700" kern="1200" dirty="0"/>
        </a:p>
        <a:p>
          <a:pPr marL="114300" lvl="2" indent="-57150" algn="l" defTabSz="311150">
            <a:lnSpc>
              <a:spcPct val="90000"/>
            </a:lnSpc>
            <a:spcBef>
              <a:spcPct val="0"/>
            </a:spcBef>
            <a:spcAft>
              <a:spcPct val="15000"/>
            </a:spcAft>
            <a:buChar char="•"/>
          </a:pPr>
          <a:r>
            <a:rPr lang="en-US" sz="700" kern="1200" dirty="0"/>
            <a:t>20.1 Status reporting</a:t>
          </a:r>
        </a:p>
        <a:p>
          <a:pPr marL="57150" lvl="1" indent="-57150" algn="l" defTabSz="400050">
            <a:lnSpc>
              <a:spcPct val="90000"/>
            </a:lnSpc>
            <a:spcBef>
              <a:spcPct val="0"/>
            </a:spcBef>
            <a:spcAft>
              <a:spcPct val="15000"/>
            </a:spcAft>
            <a:buChar char="•"/>
          </a:pPr>
          <a:r>
            <a:rPr lang="en-US" sz="900" b="1" kern="1200" dirty="0"/>
            <a:t>E. Marques:</a:t>
          </a:r>
          <a:r>
            <a:rPr lang="en-US" sz="900" kern="1200" dirty="0"/>
            <a:t> Confirm with DLR if and how the following ICD items will affect DLR SimuCam version:</a:t>
          </a:r>
        </a:p>
        <a:p>
          <a:pPr marL="114300" lvl="2" indent="-57150" algn="l" defTabSz="311150">
            <a:lnSpc>
              <a:spcPct val="90000"/>
            </a:lnSpc>
            <a:spcBef>
              <a:spcPct val="0"/>
            </a:spcBef>
            <a:spcAft>
              <a:spcPct val="15000"/>
            </a:spcAft>
            <a:buChar char="•"/>
          </a:pPr>
          <a:r>
            <a:rPr lang="en-US" sz="700" kern="1200" dirty="0"/>
            <a:t>Inconsistency between ICD and URD state machines</a:t>
          </a:r>
        </a:p>
        <a:p>
          <a:pPr marL="114300" lvl="2" indent="-57150" algn="l" defTabSz="311150">
            <a:lnSpc>
              <a:spcPct val="90000"/>
            </a:lnSpc>
            <a:spcBef>
              <a:spcPct val="0"/>
            </a:spcBef>
            <a:spcAft>
              <a:spcPct val="15000"/>
            </a:spcAft>
            <a:buChar char="•"/>
          </a:pPr>
          <a:r>
            <a:rPr lang="en-US" sz="700" kern="1200" dirty="0"/>
            <a:t>AEB State Machine (should be implemented or not?)</a:t>
          </a:r>
        </a:p>
        <a:p>
          <a:pPr marL="114300" lvl="2" indent="-57150" algn="l" defTabSz="311150">
            <a:lnSpc>
              <a:spcPct val="90000"/>
            </a:lnSpc>
            <a:spcBef>
              <a:spcPct val="0"/>
            </a:spcBef>
            <a:spcAft>
              <a:spcPct val="15000"/>
            </a:spcAft>
            <a:buChar char="•"/>
          </a:pPr>
          <a:r>
            <a:rPr lang="en-US" sz="700" kern="1200" dirty="0"/>
            <a:t>Which RMAP commands will have a function and which will not?</a:t>
          </a:r>
        </a:p>
        <a:p>
          <a:pPr marL="114300" lvl="2" indent="-57150" algn="l" defTabSz="311150">
            <a:lnSpc>
              <a:spcPct val="90000"/>
            </a:lnSpc>
            <a:spcBef>
              <a:spcPct val="0"/>
            </a:spcBef>
            <a:spcAft>
              <a:spcPct val="15000"/>
            </a:spcAft>
            <a:buChar char="•"/>
          </a:pPr>
          <a:r>
            <a:rPr lang="en-US" sz="700" kern="1200" dirty="0"/>
            <a:t>State machines walkthrough is different between N-FEE and F-FEE </a:t>
          </a:r>
        </a:p>
      </dsp:txBody>
      <dsp:txXfrm rot="-5400000">
        <a:off x="1042912" y="167574"/>
        <a:ext cx="8529550" cy="2820117"/>
      </dsp:txXfrm>
    </dsp:sp>
    <dsp:sp modelId="{42895AD4-452C-4F3D-B950-9EDB29F486E3}">
      <dsp:nvSpPr>
        <dsp:cNvPr id="0" name=""/>
        <dsp:cNvSpPr/>
      </dsp:nvSpPr>
      <dsp:spPr>
        <a:xfrm rot="5400000">
          <a:off x="-215982" y="3704492"/>
          <a:ext cx="1489874" cy="10429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rPr>
            <a:t>Software Adaptation</a:t>
          </a:r>
        </a:p>
      </dsp:txBody>
      <dsp:txXfrm rot="-5400000">
        <a:off x="7499" y="4002467"/>
        <a:ext cx="1042912" cy="446962"/>
      </dsp:txXfrm>
    </dsp:sp>
    <dsp:sp modelId="{47012CDE-4C59-4322-8163-AD3EEDF2A0BF}">
      <dsp:nvSpPr>
        <dsp:cNvPr id="0" name=""/>
        <dsp:cNvSpPr/>
      </dsp:nvSpPr>
      <dsp:spPr>
        <a:xfrm rot="5400000">
          <a:off x="4755939" y="-503483"/>
          <a:ext cx="1256058" cy="868211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3810" rIns="3810" bIns="3810" numCol="1" spcCol="1270" anchor="ctr" anchorCtr="0">
          <a:noAutofit/>
        </a:bodyPr>
        <a:lstStyle/>
        <a:p>
          <a:pPr marL="57150" lvl="1" indent="-57150" algn="l" defTabSz="266700">
            <a:lnSpc>
              <a:spcPct val="90000"/>
            </a:lnSpc>
            <a:spcBef>
              <a:spcPct val="0"/>
            </a:spcBef>
            <a:spcAft>
              <a:spcPct val="15000"/>
            </a:spcAft>
            <a:buChar char="•"/>
          </a:pPr>
          <a:r>
            <a:rPr lang="en-US" sz="600" b="1" kern="1200" dirty="0"/>
            <a:t>R. Napoli: </a:t>
          </a:r>
          <a:r>
            <a:rPr lang="en-US" sz="600" kern="1200" dirty="0"/>
            <a:t>Merge the LESIA R1+ release with DLR R1+ release and make it work in the current “DLR R1+” conditions</a:t>
          </a:r>
        </a:p>
        <a:p>
          <a:pPr marL="57150" lvl="1" indent="-57150" algn="l" defTabSz="266700">
            <a:lnSpc>
              <a:spcPct val="90000"/>
            </a:lnSpc>
            <a:spcBef>
              <a:spcPct val="0"/>
            </a:spcBef>
            <a:spcAft>
              <a:spcPct val="15000"/>
            </a:spcAft>
            <a:buChar char="•"/>
          </a:pPr>
          <a:r>
            <a:rPr lang="en-US" sz="600" b="1" strike="sngStrike" kern="1200" dirty="0"/>
            <a:t>R. França: </a:t>
          </a:r>
          <a:r>
            <a:rPr lang="en-US" sz="600" strike="sngStrike" kern="1200" dirty="0"/>
            <a:t>Update the RMAP Memory map (from 4 areas to 1 area) </a:t>
          </a:r>
          <a:r>
            <a:rPr lang="en-US" sz="600" b="1" strike="noStrike" kern="1200" dirty="0">
              <a:solidFill>
                <a:srgbClr val="FF0000"/>
              </a:solidFill>
            </a:rPr>
            <a:t>POSTPONED</a:t>
          </a:r>
        </a:p>
        <a:p>
          <a:pPr marL="57150" lvl="1" indent="-57150" algn="l" defTabSz="266700">
            <a:lnSpc>
              <a:spcPct val="90000"/>
            </a:lnSpc>
            <a:spcBef>
              <a:spcPct val="0"/>
            </a:spcBef>
            <a:spcAft>
              <a:spcPct val="15000"/>
            </a:spcAft>
            <a:buChar char="•"/>
          </a:pPr>
          <a:r>
            <a:rPr lang="en-US" sz="600" b="1" strike="sngStrike" kern="1200" dirty="0"/>
            <a:t>R. Napoli: </a:t>
          </a:r>
          <a:r>
            <a:rPr lang="en-US" sz="600" strike="sngStrike" kern="1200" dirty="0"/>
            <a:t>Update the SW in order to work with the new RMAP map </a:t>
          </a:r>
          <a:r>
            <a:rPr lang="en-US" sz="600" b="1" strike="noStrike" kern="1200" dirty="0">
              <a:solidFill>
                <a:srgbClr val="FF0000"/>
              </a:solidFill>
            </a:rPr>
            <a:t>POSTPONED</a:t>
          </a:r>
        </a:p>
        <a:p>
          <a:pPr marL="57150" lvl="1" indent="-57150" algn="l" defTabSz="266700">
            <a:lnSpc>
              <a:spcPct val="90000"/>
            </a:lnSpc>
            <a:spcBef>
              <a:spcPct val="0"/>
            </a:spcBef>
            <a:spcAft>
              <a:spcPct val="15000"/>
            </a:spcAft>
            <a:buChar char="•"/>
          </a:pPr>
          <a:r>
            <a:rPr lang="en-US" sz="600" b="1" kern="1200" dirty="0"/>
            <a:t>R. Napoli: </a:t>
          </a:r>
          <a:r>
            <a:rPr lang="en-US" sz="600" kern="1200" dirty="0"/>
            <a:t>Implement the real function for all the already defined RMAP commands</a:t>
          </a:r>
        </a:p>
        <a:p>
          <a:pPr marL="57150" lvl="1" indent="-57150" algn="l" defTabSz="266700">
            <a:lnSpc>
              <a:spcPct val="90000"/>
            </a:lnSpc>
            <a:spcBef>
              <a:spcPct val="0"/>
            </a:spcBef>
            <a:spcAft>
              <a:spcPct val="15000"/>
            </a:spcAft>
            <a:buChar char="•"/>
          </a:pPr>
          <a:r>
            <a:rPr lang="en-US" sz="600" b="1" kern="1200" dirty="0"/>
            <a:t>R. Napoli:</a:t>
          </a:r>
          <a:r>
            <a:rPr lang="en-US" sz="600" kern="1200" dirty="0"/>
            <a:t> AEB NO DATA implementation (LESIA </a:t>
          </a:r>
          <a:r>
            <a:rPr lang="en-US" sz="600" kern="1200" dirty="0" err="1"/>
            <a:t>Digitise</a:t>
          </a:r>
          <a:r>
            <a:rPr lang="en-US" sz="600" kern="1200" dirty="0"/>
            <a:t>)</a:t>
          </a:r>
        </a:p>
        <a:p>
          <a:pPr marL="57150" lvl="1" indent="-57150" algn="l" defTabSz="266700">
            <a:lnSpc>
              <a:spcPct val="90000"/>
            </a:lnSpc>
            <a:spcBef>
              <a:spcPct val="0"/>
            </a:spcBef>
            <a:spcAft>
              <a:spcPct val="15000"/>
            </a:spcAft>
            <a:buChar char="•"/>
          </a:pPr>
          <a:r>
            <a:rPr lang="en-US" sz="600" b="1" kern="1200" dirty="0"/>
            <a:t>R. Napoli</a:t>
          </a:r>
          <a:r>
            <a:rPr lang="en-US" sz="600" kern="1200" dirty="0"/>
            <a:t>: AEB State Machine implementation </a:t>
          </a:r>
        </a:p>
        <a:p>
          <a:pPr marL="57150" lvl="1" indent="-57150" algn="l" defTabSz="266700">
            <a:lnSpc>
              <a:spcPct val="90000"/>
            </a:lnSpc>
            <a:spcBef>
              <a:spcPct val="0"/>
            </a:spcBef>
            <a:spcAft>
              <a:spcPct val="15000"/>
            </a:spcAft>
            <a:buChar char="•"/>
          </a:pPr>
          <a:r>
            <a:rPr lang="en-US" sz="600" b="1" kern="1200" dirty="0"/>
            <a:t>A. Deucher:</a:t>
          </a:r>
          <a:r>
            <a:rPr lang="en-US" sz="600" kern="1200" dirty="0"/>
            <a:t> 5.1 a) | 10 </a:t>
          </a:r>
          <a:r>
            <a:rPr lang="en-US" sz="600" kern="1200" dirty="0">
              <a:solidFill>
                <a:schemeClr val="dk1"/>
              </a:solidFill>
              <a:latin typeface="+mn-lt"/>
              <a:ea typeface="+mn-ea"/>
              <a:cs typeface="+mn-cs"/>
            </a:rPr>
            <a:t>Change N-FEE Pre-Sync/Master Sync logic in order to work with the F-FEE syncs</a:t>
          </a:r>
          <a:endParaRPr lang="en-US" sz="600" kern="1200" dirty="0"/>
        </a:p>
        <a:p>
          <a:pPr marL="57150" lvl="1" indent="-57150" algn="l" defTabSz="266700">
            <a:lnSpc>
              <a:spcPct val="90000"/>
            </a:lnSpc>
            <a:spcBef>
              <a:spcPct val="0"/>
            </a:spcBef>
            <a:spcAft>
              <a:spcPct val="15000"/>
            </a:spcAft>
            <a:buChar char="•"/>
          </a:pPr>
          <a:r>
            <a:rPr lang="en-US" sz="600" b="1" kern="1200" dirty="0"/>
            <a:t>A. Deucher: </a:t>
          </a:r>
          <a:r>
            <a:rPr lang="en-US" sz="600" kern="1200" dirty="0"/>
            <a:t>5.3 b) </a:t>
          </a:r>
          <a:r>
            <a:rPr lang="en-US" sz="600" kern="1200" dirty="0">
              <a:solidFill>
                <a:schemeClr val="dk1"/>
              </a:solidFill>
              <a:latin typeface="+mn-lt"/>
              <a:ea typeface="+mn-ea"/>
              <a:cs typeface="+mn-cs"/>
            </a:rPr>
            <a:t>Insert a “Time Code source” selection for F-FEE</a:t>
          </a:r>
          <a:endParaRPr lang="en-US" sz="600" kern="1200" dirty="0"/>
        </a:p>
        <a:p>
          <a:pPr marL="57150" lvl="1" indent="-57150" algn="l" defTabSz="266700">
            <a:lnSpc>
              <a:spcPct val="90000"/>
            </a:lnSpc>
            <a:spcBef>
              <a:spcPct val="0"/>
            </a:spcBef>
            <a:spcAft>
              <a:spcPct val="15000"/>
            </a:spcAft>
            <a:buChar char="•"/>
          </a:pPr>
          <a:r>
            <a:rPr lang="en-US" sz="600" b="1" kern="1200" dirty="0"/>
            <a:t>A. Deucher:</a:t>
          </a:r>
          <a:r>
            <a:rPr lang="en-US" sz="600" kern="1200" dirty="0"/>
            <a:t> 16 </a:t>
          </a:r>
          <a:r>
            <a:rPr lang="en-US" sz="600" kern="1200" dirty="0">
              <a:solidFill>
                <a:schemeClr val="dk1"/>
              </a:solidFill>
              <a:latin typeface="+mn-lt"/>
              <a:ea typeface="+mn-ea"/>
              <a:cs typeface="+mn-cs"/>
            </a:rPr>
            <a:t>N-FEE housekeeping simulation</a:t>
          </a:r>
          <a:endParaRPr lang="en-US" sz="600" kern="1200" dirty="0"/>
        </a:p>
        <a:p>
          <a:pPr marL="57150" lvl="1" indent="-57150" algn="l" defTabSz="266700">
            <a:lnSpc>
              <a:spcPct val="90000"/>
            </a:lnSpc>
            <a:spcBef>
              <a:spcPct val="0"/>
            </a:spcBef>
            <a:spcAft>
              <a:spcPct val="15000"/>
            </a:spcAft>
            <a:buChar char="•"/>
          </a:pPr>
          <a:r>
            <a:rPr lang="en-US" sz="600" b="1" kern="1200" dirty="0"/>
            <a:t>A. Deucher: </a:t>
          </a:r>
          <a:r>
            <a:rPr lang="en-US" sz="600" kern="1200" dirty="0"/>
            <a:t>DTC Update</a:t>
          </a:r>
        </a:p>
      </dsp:txBody>
      <dsp:txXfrm rot="-5400000">
        <a:off x="1042912" y="3270860"/>
        <a:ext cx="8620796" cy="1133426"/>
      </dsp:txXfrm>
    </dsp:sp>
    <dsp:sp modelId="{3952108E-6199-47F4-92A7-EC025A162873}">
      <dsp:nvSpPr>
        <dsp:cNvPr id="0" name=""/>
        <dsp:cNvSpPr/>
      </dsp:nvSpPr>
      <dsp:spPr>
        <a:xfrm rot="5400000">
          <a:off x="-223481" y="4817012"/>
          <a:ext cx="1489874" cy="10429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rPr>
            <a:t>Software Implementation</a:t>
          </a:r>
        </a:p>
      </dsp:txBody>
      <dsp:txXfrm rot="-5400000">
        <a:off x="0" y="5114987"/>
        <a:ext cx="1042912" cy="446962"/>
      </dsp:txXfrm>
    </dsp:sp>
    <dsp:sp modelId="{13EB340E-6750-4615-92A9-06E66C16FE71}">
      <dsp:nvSpPr>
        <dsp:cNvPr id="0" name=""/>
        <dsp:cNvSpPr/>
      </dsp:nvSpPr>
      <dsp:spPr>
        <a:xfrm rot="5400000">
          <a:off x="5185773" y="1015423"/>
          <a:ext cx="395695" cy="868211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3810" rIns="3810" bIns="3810" numCol="1" spcCol="1270" anchor="ctr" anchorCtr="0">
          <a:noAutofit/>
        </a:bodyPr>
        <a:lstStyle/>
        <a:p>
          <a:pPr marL="57150" lvl="1" indent="-57150" algn="l" defTabSz="266700">
            <a:lnSpc>
              <a:spcPct val="90000"/>
            </a:lnSpc>
            <a:spcBef>
              <a:spcPct val="0"/>
            </a:spcBef>
            <a:spcAft>
              <a:spcPct val="15000"/>
            </a:spcAft>
            <a:buChar char="•"/>
          </a:pPr>
          <a:r>
            <a:rPr lang="en-US" sz="600" b="1" kern="1200" dirty="0"/>
            <a:t>A. Deucher:</a:t>
          </a:r>
          <a:r>
            <a:rPr lang="en-US" sz="600" kern="1200" dirty="0"/>
            <a:t> 5.1 d) | 12.4 | 12.5 Design and implement Interactive Mode</a:t>
          </a:r>
        </a:p>
        <a:p>
          <a:pPr marL="57150" lvl="1" indent="-57150" algn="l" defTabSz="266700">
            <a:lnSpc>
              <a:spcPct val="90000"/>
            </a:lnSpc>
            <a:spcBef>
              <a:spcPct val="0"/>
            </a:spcBef>
            <a:spcAft>
              <a:spcPct val="15000"/>
            </a:spcAft>
            <a:buChar char="•"/>
          </a:pPr>
          <a:r>
            <a:rPr lang="en-US" sz="600" b="1" kern="1200" dirty="0"/>
            <a:t>ON HOLD: </a:t>
          </a:r>
          <a:r>
            <a:rPr lang="en-US" sz="600" kern="1200" dirty="0"/>
            <a:t>15.1 | 15.2 Transparent Mode Management (waiting for LESIA implementation)</a:t>
          </a:r>
        </a:p>
      </dsp:txBody>
      <dsp:txXfrm rot="-5400000">
        <a:off x="1042565" y="5177947"/>
        <a:ext cx="8662796" cy="35706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FC92B1-5129-4380-9C23-DBA62803D0F9}"/>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BB336878-E8AC-4D13-9B81-1B5E8EB354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FBCD305A-7316-456E-94FA-B93C0B5E8C4E}"/>
              </a:ext>
            </a:extLst>
          </p:cNvPr>
          <p:cNvSpPr>
            <a:spLocks noGrp="1"/>
          </p:cNvSpPr>
          <p:nvPr>
            <p:ph type="dt" sz="half" idx="10"/>
          </p:nvPr>
        </p:nvSpPr>
        <p:spPr/>
        <p:txBody>
          <a:bodyPr/>
          <a:lstStyle/>
          <a:p>
            <a:fld id="{EAADF3B0-6111-4ACA-9684-D51F99681B8F}" type="datetimeFigureOut">
              <a:rPr lang="en-US" smtClean="0"/>
              <a:t>12/20/2019</a:t>
            </a:fld>
            <a:endParaRPr lang="en-US"/>
          </a:p>
        </p:txBody>
      </p:sp>
      <p:sp>
        <p:nvSpPr>
          <p:cNvPr id="5" name="Espaço Reservado para Rodapé 4">
            <a:extLst>
              <a:ext uri="{FF2B5EF4-FFF2-40B4-BE49-F238E27FC236}">
                <a16:creationId xmlns:a16="http://schemas.microsoft.com/office/drawing/2014/main" id="{CCA3F1DF-6EDA-4AEB-B1F8-96829E0C7457}"/>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AE3A0760-567D-41AB-B061-68A07BE0C0D4}"/>
              </a:ext>
            </a:extLst>
          </p:cNvPr>
          <p:cNvSpPr>
            <a:spLocks noGrp="1"/>
          </p:cNvSpPr>
          <p:nvPr>
            <p:ph type="sldNum" sz="quarter" idx="12"/>
          </p:nvPr>
        </p:nvSpPr>
        <p:spPr/>
        <p:txBody>
          <a:bodyPr/>
          <a:lstStyle/>
          <a:p>
            <a:fld id="{660DC846-3AFD-44DC-AA62-A5537952AEDD}" type="slidenum">
              <a:rPr lang="en-US" smtClean="0"/>
              <a:t>‹nº›</a:t>
            </a:fld>
            <a:endParaRPr lang="en-US"/>
          </a:p>
        </p:txBody>
      </p:sp>
    </p:spTree>
    <p:extLst>
      <p:ext uri="{BB962C8B-B14F-4D97-AF65-F5344CB8AC3E}">
        <p14:creationId xmlns:p14="http://schemas.microsoft.com/office/powerpoint/2010/main" val="3477923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76F72-E3C1-40C1-9976-7DC2D085D15B}"/>
              </a:ext>
            </a:extLst>
          </p:cNvPr>
          <p:cNvSpPr>
            <a:spLocks noGrp="1"/>
          </p:cNvSpPr>
          <p:nvPr>
            <p:ph type="title"/>
          </p:nvPr>
        </p:nvSpPr>
        <p:spPr/>
        <p:txBody>
          <a:bodyPr/>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EA4B253E-5E88-47EE-B752-D2B8C9FF9629}"/>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7BF77E57-86EA-41C7-851A-66747BA5E803}"/>
              </a:ext>
            </a:extLst>
          </p:cNvPr>
          <p:cNvSpPr>
            <a:spLocks noGrp="1"/>
          </p:cNvSpPr>
          <p:nvPr>
            <p:ph type="dt" sz="half" idx="10"/>
          </p:nvPr>
        </p:nvSpPr>
        <p:spPr/>
        <p:txBody>
          <a:bodyPr/>
          <a:lstStyle/>
          <a:p>
            <a:fld id="{EAADF3B0-6111-4ACA-9684-D51F99681B8F}" type="datetimeFigureOut">
              <a:rPr lang="en-US" smtClean="0"/>
              <a:t>12/20/2019</a:t>
            </a:fld>
            <a:endParaRPr lang="en-US"/>
          </a:p>
        </p:txBody>
      </p:sp>
      <p:sp>
        <p:nvSpPr>
          <p:cNvPr id="5" name="Espaço Reservado para Rodapé 4">
            <a:extLst>
              <a:ext uri="{FF2B5EF4-FFF2-40B4-BE49-F238E27FC236}">
                <a16:creationId xmlns:a16="http://schemas.microsoft.com/office/drawing/2014/main" id="{14175891-0ABF-47F0-9742-EAEE0AAA4845}"/>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59E9AB6A-E1B2-48BC-84FF-57F7B9EC5109}"/>
              </a:ext>
            </a:extLst>
          </p:cNvPr>
          <p:cNvSpPr>
            <a:spLocks noGrp="1"/>
          </p:cNvSpPr>
          <p:nvPr>
            <p:ph type="sldNum" sz="quarter" idx="12"/>
          </p:nvPr>
        </p:nvSpPr>
        <p:spPr/>
        <p:txBody>
          <a:bodyPr/>
          <a:lstStyle/>
          <a:p>
            <a:fld id="{660DC846-3AFD-44DC-AA62-A5537952AEDD}" type="slidenum">
              <a:rPr lang="en-US" smtClean="0"/>
              <a:t>‹nº›</a:t>
            </a:fld>
            <a:endParaRPr lang="en-US"/>
          </a:p>
        </p:txBody>
      </p:sp>
    </p:spTree>
    <p:extLst>
      <p:ext uri="{BB962C8B-B14F-4D97-AF65-F5344CB8AC3E}">
        <p14:creationId xmlns:p14="http://schemas.microsoft.com/office/powerpoint/2010/main" val="3934045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13CEB47-8CCC-4372-A234-5AD72B3D56E5}"/>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A857D55C-A377-43AD-B63E-B610C37609D5}"/>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DFAE83DE-90F2-4234-8624-509886E2D9BB}"/>
              </a:ext>
            </a:extLst>
          </p:cNvPr>
          <p:cNvSpPr>
            <a:spLocks noGrp="1"/>
          </p:cNvSpPr>
          <p:nvPr>
            <p:ph type="dt" sz="half" idx="10"/>
          </p:nvPr>
        </p:nvSpPr>
        <p:spPr/>
        <p:txBody>
          <a:bodyPr/>
          <a:lstStyle/>
          <a:p>
            <a:fld id="{EAADF3B0-6111-4ACA-9684-D51F99681B8F}" type="datetimeFigureOut">
              <a:rPr lang="en-US" smtClean="0"/>
              <a:t>12/20/2019</a:t>
            </a:fld>
            <a:endParaRPr lang="en-US"/>
          </a:p>
        </p:txBody>
      </p:sp>
      <p:sp>
        <p:nvSpPr>
          <p:cNvPr id="5" name="Espaço Reservado para Rodapé 4">
            <a:extLst>
              <a:ext uri="{FF2B5EF4-FFF2-40B4-BE49-F238E27FC236}">
                <a16:creationId xmlns:a16="http://schemas.microsoft.com/office/drawing/2014/main" id="{890FE1D9-AD7E-45DE-AD3B-69F3745CCE7E}"/>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0637D87A-4AA3-4B4E-AEBB-38102ACF99D6}"/>
              </a:ext>
            </a:extLst>
          </p:cNvPr>
          <p:cNvSpPr>
            <a:spLocks noGrp="1"/>
          </p:cNvSpPr>
          <p:nvPr>
            <p:ph type="sldNum" sz="quarter" idx="12"/>
          </p:nvPr>
        </p:nvSpPr>
        <p:spPr/>
        <p:txBody>
          <a:bodyPr/>
          <a:lstStyle/>
          <a:p>
            <a:fld id="{660DC846-3AFD-44DC-AA62-A5537952AEDD}" type="slidenum">
              <a:rPr lang="en-US" smtClean="0"/>
              <a:t>‹nº›</a:t>
            </a:fld>
            <a:endParaRPr lang="en-US"/>
          </a:p>
        </p:txBody>
      </p:sp>
    </p:spTree>
    <p:extLst>
      <p:ext uri="{BB962C8B-B14F-4D97-AF65-F5344CB8AC3E}">
        <p14:creationId xmlns:p14="http://schemas.microsoft.com/office/powerpoint/2010/main" val="1955770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FFC9CF-E9ED-49B3-B5FF-9986A32F4DFC}"/>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C2129022-270C-43B2-8674-DEAFE4F9BB65}"/>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30FD7F60-DB7D-4E8E-B6DB-D128BAF6F1E9}"/>
              </a:ext>
            </a:extLst>
          </p:cNvPr>
          <p:cNvSpPr>
            <a:spLocks noGrp="1"/>
          </p:cNvSpPr>
          <p:nvPr>
            <p:ph type="dt" sz="half" idx="10"/>
          </p:nvPr>
        </p:nvSpPr>
        <p:spPr/>
        <p:txBody>
          <a:bodyPr/>
          <a:lstStyle/>
          <a:p>
            <a:fld id="{EAADF3B0-6111-4ACA-9684-D51F99681B8F}" type="datetimeFigureOut">
              <a:rPr lang="en-US" smtClean="0"/>
              <a:t>12/20/2019</a:t>
            </a:fld>
            <a:endParaRPr lang="en-US"/>
          </a:p>
        </p:txBody>
      </p:sp>
      <p:sp>
        <p:nvSpPr>
          <p:cNvPr id="5" name="Espaço Reservado para Rodapé 4">
            <a:extLst>
              <a:ext uri="{FF2B5EF4-FFF2-40B4-BE49-F238E27FC236}">
                <a16:creationId xmlns:a16="http://schemas.microsoft.com/office/drawing/2014/main" id="{2259864E-2239-4705-9F1D-F3E8DA73CAB4}"/>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5748F9A1-D345-4E60-ACCC-0F704FBC4910}"/>
              </a:ext>
            </a:extLst>
          </p:cNvPr>
          <p:cNvSpPr>
            <a:spLocks noGrp="1"/>
          </p:cNvSpPr>
          <p:nvPr>
            <p:ph type="sldNum" sz="quarter" idx="12"/>
          </p:nvPr>
        </p:nvSpPr>
        <p:spPr/>
        <p:txBody>
          <a:bodyPr/>
          <a:lstStyle/>
          <a:p>
            <a:fld id="{660DC846-3AFD-44DC-AA62-A5537952AEDD}" type="slidenum">
              <a:rPr lang="en-US" smtClean="0"/>
              <a:t>‹nº›</a:t>
            </a:fld>
            <a:endParaRPr lang="en-US"/>
          </a:p>
        </p:txBody>
      </p:sp>
    </p:spTree>
    <p:extLst>
      <p:ext uri="{BB962C8B-B14F-4D97-AF65-F5344CB8AC3E}">
        <p14:creationId xmlns:p14="http://schemas.microsoft.com/office/powerpoint/2010/main" val="1529136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16F036-1D57-4A81-AEFE-FA049DF1E065}"/>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4135328A-D523-4525-AFDB-DBE73B38B2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5CF1E0F3-DE1C-492B-93A8-2CF9133FE574}"/>
              </a:ext>
            </a:extLst>
          </p:cNvPr>
          <p:cNvSpPr>
            <a:spLocks noGrp="1"/>
          </p:cNvSpPr>
          <p:nvPr>
            <p:ph type="dt" sz="half" idx="10"/>
          </p:nvPr>
        </p:nvSpPr>
        <p:spPr/>
        <p:txBody>
          <a:bodyPr/>
          <a:lstStyle/>
          <a:p>
            <a:fld id="{EAADF3B0-6111-4ACA-9684-D51F99681B8F}" type="datetimeFigureOut">
              <a:rPr lang="en-US" smtClean="0"/>
              <a:t>12/20/2019</a:t>
            </a:fld>
            <a:endParaRPr lang="en-US"/>
          </a:p>
        </p:txBody>
      </p:sp>
      <p:sp>
        <p:nvSpPr>
          <p:cNvPr id="5" name="Espaço Reservado para Rodapé 4">
            <a:extLst>
              <a:ext uri="{FF2B5EF4-FFF2-40B4-BE49-F238E27FC236}">
                <a16:creationId xmlns:a16="http://schemas.microsoft.com/office/drawing/2014/main" id="{8E514968-6857-44D0-B60F-679CF03910C7}"/>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5C5EF70B-477B-4B07-A8FA-CB99E80CF64B}"/>
              </a:ext>
            </a:extLst>
          </p:cNvPr>
          <p:cNvSpPr>
            <a:spLocks noGrp="1"/>
          </p:cNvSpPr>
          <p:nvPr>
            <p:ph type="sldNum" sz="quarter" idx="12"/>
          </p:nvPr>
        </p:nvSpPr>
        <p:spPr/>
        <p:txBody>
          <a:bodyPr/>
          <a:lstStyle/>
          <a:p>
            <a:fld id="{660DC846-3AFD-44DC-AA62-A5537952AEDD}" type="slidenum">
              <a:rPr lang="en-US" smtClean="0"/>
              <a:t>‹nº›</a:t>
            </a:fld>
            <a:endParaRPr lang="en-US"/>
          </a:p>
        </p:txBody>
      </p:sp>
    </p:spTree>
    <p:extLst>
      <p:ext uri="{BB962C8B-B14F-4D97-AF65-F5344CB8AC3E}">
        <p14:creationId xmlns:p14="http://schemas.microsoft.com/office/powerpoint/2010/main" val="363065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30C7E6-E0D4-41BE-A34E-099EB22E5668}"/>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F0A4EA52-7ADC-458A-B704-410993935D86}"/>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a:extLst>
              <a:ext uri="{FF2B5EF4-FFF2-40B4-BE49-F238E27FC236}">
                <a16:creationId xmlns:a16="http://schemas.microsoft.com/office/drawing/2014/main" id="{CBFA9C2F-5131-4E70-8856-46BA451262B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4">
            <a:extLst>
              <a:ext uri="{FF2B5EF4-FFF2-40B4-BE49-F238E27FC236}">
                <a16:creationId xmlns:a16="http://schemas.microsoft.com/office/drawing/2014/main" id="{5D1CA14F-D50B-4DB8-B302-44432C474AD6}"/>
              </a:ext>
            </a:extLst>
          </p:cNvPr>
          <p:cNvSpPr>
            <a:spLocks noGrp="1"/>
          </p:cNvSpPr>
          <p:nvPr>
            <p:ph type="dt" sz="half" idx="10"/>
          </p:nvPr>
        </p:nvSpPr>
        <p:spPr/>
        <p:txBody>
          <a:bodyPr/>
          <a:lstStyle/>
          <a:p>
            <a:fld id="{EAADF3B0-6111-4ACA-9684-D51F99681B8F}" type="datetimeFigureOut">
              <a:rPr lang="en-US" smtClean="0"/>
              <a:t>12/20/2019</a:t>
            </a:fld>
            <a:endParaRPr lang="en-US"/>
          </a:p>
        </p:txBody>
      </p:sp>
      <p:sp>
        <p:nvSpPr>
          <p:cNvPr id="6" name="Espaço Reservado para Rodapé 5">
            <a:extLst>
              <a:ext uri="{FF2B5EF4-FFF2-40B4-BE49-F238E27FC236}">
                <a16:creationId xmlns:a16="http://schemas.microsoft.com/office/drawing/2014/main" id="{0474C074-B5B1-4021-8357-CF541BDA5643}"/>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258407D6-98DD-4B7E-A636-CDF66ADBAF9B}"/>
              </a:ext>
            </a:extLst>
          </p:cNvPr>
          <p:cNvSpPr>
            <a:spLocks noGrp="1"/>
          </p:cNvSpPr>
          <p:nvPr>
            <p:ph type="sldNum" sz="quarter" idx="12"/>
          </p:nvPr>
        </p:nvSpPr>
        <p:spPr/>
        <p:txBody>
          <a:bodyPr/>
          <a:lstStyle/>
          <a:p>
            <a:fld id="{660DC846-3AFD-44DC-AA62-A5537952AEDD}" type="slidenum">
              <a:rPr lang="en-US" smtClean="0"/>
              <a:t>‹nº›</a:t>
            </a:fld>
            <a:endParaRPr lang="en-US"/>
          </a:p>
        </p:txBody>
      </p:sp>
    </p:spTree>
    <p:extLst>
      <p:ext uri="{BB962C8B-B14F-4D97-AF65-F5344CB8AC3E}">
        <p14:creationId xmlns:p14="http://schemas.microsoft.com/office/powerpoint/2010/main" val="2382496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2AEB7-DC9E-4127-A34F-BB0D343DB394}"/>
              </a:ext>
            </a:extLst>
          </p:cNvPr>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C779938A-97C0-4CEF-855F-C42DCAACF5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682545E-8A78-4AAB-A1BF-E86EF7EBBF7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Texto 4">
            <a:extLst>
              <a:ext uri="{FF2B5EF4-FFF2-40B4-BE49-F238E27FC236}">
                <a16:creationId xmlns:a16="http://schemas.microsoft.com/office/drawing/2014/main" id="{089EE647-DBF5-4625-A42C-DB75B2F987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F86E3828-24E0-456A-B351-CD9E003D9601}"/>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6">
            <a:extLst>
              <a:ext uri="{FF2B5EF4-FFF2-40B4-BE49-F238E27FC236}">
                <a16:creationId xmlns:a16="http://schemas.microsoft.com/office/drawing/2014/main" id="{036EEAC4-2A99-43B7-A916-C53268CB946E}"/>
              </a:ext>
            </a:extLst>
          </p:cNvPr>
          <p:cNvSpPr>
            <a:spLocks noGrp="1"/>
          </p:cNvSpPr>
          <p:nvPr>
            <p:ph type="dt" sz="half" idx="10"/>
          </p:nvPr>
        </p:nvSpPr>
        <p:spPr/>
        <p:txBody>
          <a:bodyPr/>
          <a:lstStyle/>
          <a:p>
            <a:fld id="{EAADF3B0-6111-4ACA-9684-D51F99681B8F}" type="datetimeFigureOut">
              <a:rPr lang="en-US" smtClean="0"/>
              <a:t>12/20/2019</a:t>
            </a:fld>
            <a:endParaRPr lang="en-US"/>
          </a:p>
        </p:txBody>
      </p:sp>
      <p:sp>
        <p:nvSpPr>
          <p:cNvPr id="8" name="Espaço Reservado para Rodapé 7">
            <a:extLst>
              <a:ext uri="{FF2B5EF4-FFF2-40B4-BE49-F238E27FC236}">
                <a16:creationId xmlns:a16="http://schemas.microsoft.com/office/drawing/2014/main" id="{C5A785E7-FCD5-4FC8-9A78-228C02F444AD}"/>
              </a:ext>
            </a:extLst>
          </p:cNvPr>
          <p:cNvSpPr>
            <a:spLocks noGrp="1"/>
          </p:cNvSpPr>
          <p:nvPr>
            <p:ph type="ftr" sz="quarter" idx="11"/>
          </p:nvPr>
        </p:nvSpPr>
        <p:spPr/>
        <p:txBody>
          <a:bodyPr/>
          <a:lstStyle/>
          <a:p>
            <a:endParaRPr lang="en-US"/>
          </a:p>
        </p:txBody>
      </p:sp>
      <p:sp>
        <p:nvSpPr>
          <p:cNvPr id="9" name="Espaço Reservado para Número de Slide 8">
            <a:extLst>
              <a:ext uri="{FF2B5EF4-FFF2-40B4-BE49-F238E27FC236}">
                <a16:creationId xmlns:a16="http://schemas.microsoft.com/office/drawing/2014/main" id="{40F25D44-738A-464C-96B6-8C9AFD8E6DD2}"/>
              </a:ext>
            </a:extLst>
          </p:cNvPr>
          <p:cNvSpPr>
            <a:spLocks noGrp="1"/>
          </p:cNvSpPr>
          <p:nvPr>
            <p:ph type="sldNum" sz="quarter" idx="12"/>
          </p:nvPr>
        </p:nvSpPr>
        <p:spPr/>
        <p:txBody>
          <a:bodyPr/>
          <a:lstStyle/>
          <a:p>
            <a:fld id="{660DC846-3AFD-44DC-AA62-A5537952AEDD}" type="slidenum">
              <a:rPr lang="en-US" smtClean="0"/>
              <a:t>‹nº›</a:t>
            </a:fld>
            <a:endParaRPr lang="en-US"/>
          </a:p>
        </p:txBody>
      </p:sp>
    </p:spTree>
    <p:extLst>
      <p:ext uri="{BB962C8B-B14F-4D97-AF65-F5344CB8AC3E}">
        <p14:creationId xmlns:p14="http://schemas.microsoft.com/office/powerpoint/2010/main" val="310782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0A7E4F-5EDF-41FF-8D6F-18F56C0CFDFB}"/>
              </a:ext>
            </a:extLst>
          </p:cNvPr>
          <p:cNvSpPr>
            <a:spLocks noGrp="1"/>
          </p:cNvSpPr>
          <p:nvPr>
            <p:ph type="title"/>
          </p:nvPr>
        </p:nvSpPr>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3B12748F-F173-46B5-BBEA-DDA24D4ADD19}"/>
              </a:ext>
            </a:extLst>
          </p:cNvPr>
          <p:cNvSpPr>
            <a:spLocks noGrp="1"/>
          </p:cNvSpPr>
          <p:nvPr>
            <p:ph type="dt" sz="half" idx="10"/>
          </p:nvPr>
        </p:nvSpPr>
        <p:spPr/>
        <p:txBody>
          <a:bodyPr/>
          <a:lstStyle/>
          <a:p>
            <a:fld id="{EAADF3B0-6111-4ACA-9684-D51F99681B8F}" type="datetimeFigureOut">
              <a:rPr lang="en-US" smtClean="0"/>
              <a:t>12/20/2019</a:t>
            </a:fld>
            <a:endParaRPr lang="en-US"/>
          </a:p>
        </p:txBody>
      </p:sp>
      <p:sp>
        <p:nvSpPr>
          <p:cNvPr id="4" name="Espaço Reservado para Rodapé 3">
            <a:extLst>
              <a:ext uri="{FF2B5EF4-FFF2-40B4-BE49-F238E27FC236}">
                <a16:creationId xmlns:a16="http://schemas.microsoft.com/office/drawing/2014/main" id="{0A57671A-87D0-4C2B-A545-6E926C8438D5}"/>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5C337F77-182B-4306-9B8F-5A528BF6DB2A}"/>
              </a:ext>
            </a:extLst>
          </p:cNvPr>
          <p:cNvSpPr>
            <a:spLocks noGrp="1"/>
          </p:cNvSpPr>
          <p:nvPr>
            <p:ph type="sldNum" sz="quarter" idx="12"/>
          </p:nvPr>
        </p:nvSpPr>
        <p:spPr/>
        <p:txBody>
          <a:bodyPr/>
          <a:lstStyle/>
          <a:p>
            <a:fld id="{660DC846-3AFD-44DC-AA62-A5537952AEDD}" type="slidenum">
              <a:rPr lang="en-US" smtClean="0"/>
              <a:t>‹nº›</a:t>
            </a:fld>
            <a:endParaRPr lang="en-US"/>
          </a:p>
        </p:txBody>
      </p:sp>
    </p:spTree>
    <p:extLst>
      <p:ext uri="{BB962C8B-B14F-4D97-AF65-F5344CB8AC3E}">
        <p14:creationId xmlns:p14="http://schemas.microsoft.com/office/powerpoint/2010/main" val="2649277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0FDA512D-3C27-4492-9541-A54A008EFBD9}"/>
              </a:ext>
            </a:extLst>
          </p:cNvPr>
          <p:cNvSpPr>
            <a:spLocks noGrp="1"/>
          </p:cNvSpPr>
          <p:nvPr>
            <p:ph type="dt" sz="half" idx="10"/>
          </p:nvPr>
        </p:nvSpPr>
        <p:spPr/>
        <p:txBody>
          <a:bodyPr/>
          <a:lstStyle/>
          <a:p>
            <a:fld id="{EAADF3B0-6111-4ACA-9684-D51F99681B8F}" type="datetimeFigureOut">
              <a:rPr lang="en-US" smtClean="0"/>
              <a:t>12/20/2019</a:t>
            </a:fld>
            <a:endParaRPr lang="en-US"/>
          </a:p>
        </p:txBody>
      </p:sp>
      <p:sp>
        <p:nvSpPr>
          <p:cNvPr id="3" name="Espaço Reservado para Rodapé 2">
            <a:extLst>
              <a:ext uri="{FF2B5EF4-FFF2-40B4-BE49-F238E27FC236}">
                <a16:creationId xmlns:a16="http://schemas.microsoft.com/office/drawing/2014/main" id="{EF163523-AB7A-4925-91D8-5AD95EA86204}"/>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3228C1F8-CF6D-46E4-8504-843B11D8DFDE}"/>
              </a:ext>
            </a:extLst>
          </p:cNvPr>
          <p:cNvSpPr>
            <a:spLocks noGrp="1"/>
          </p:cNvSpPr>
          <p:nvPr>
            <p:ph type="sldNum" sz="quarter" idx="12"/>
          </p:nvPr>
        </p:nvSpPr>
        <p:spPr/>
        <p:txBody>
          <a:bodyPr/>
          <a:lstStyle/>
          <a:p>
            <a:fld id="{660DC846-3AFD-44DC-AA62-A5537952AEDD}" type="slidenum">
              <a:rPr lang="en-US" smtClean="0"/>
              <a:t>‹nº›</a:t>
            </a:fld>
            <a:endParaRPr lang="en-US"/>
          </a:p>
        </p:txBody>
      </p:sp>
    </p:spTree>
    <p:extLst>
      <p:ext uri="{BB962C8B-B14F-4D97-AF65-F5344CB8AC3E}">
        <p14:creationId xmlns:p14="http://schemas.microsoft.com/office/powerpoint/2010/main" val="1681955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924A0D-85BC-47DB-8A69-F0171286F22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7DFE535B-8CFC-4A60-A097-3EFBAB4B49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Texto 3">
            <a:extLst>
              <a:ext uri="{FF2B5EF4-FFF2-40B4-BE49-F238E27FC236}">
                <a16:creationId xmlns:a16="http://schemas.microsoft.com/office/drawing/2014/main" id="{62F853B1-1B48-4C21-AA69-37891C040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83C9999-6D85-464D-B6B7-18B2009333BC}"/>
              </a:ext>
            </a:extLst>
          </p:cNvPr>
          <p:cNvSpPr>
            <a:spLocks noGrp="1"/>
          </p:cNvSpPr>
          <p:nvPr>
            <p:ph type="dt" sz="half" idx="10"/>
          </p:nvPr>
        </p:nvSpPr>
        <p:spPr/>
        <p:txBody>
          <a:bodyPr/>
          <a:lstStyle/>
          <a:p>
            <a:fld id="{EAADF3B0-6111-4ACA-9684-D51F99681B8F}" type="datetimeFigureOut">
              <a:rPr lang="en-US" smtClean="0"/>
              <a:t>12/20/2019</a:t>
            </a:fld>
            <a:endParaRPr lang="en-US"/>
          </a:p>
        </p:txBody>
      </p:sp>
      <p:sp>
        <p:nvSpPr>
          <p:cNvPr id="6" name="Espaço Reservado para Rodapé 5">
            <a:extLst>
              <a:ext uri="{FF2B5EF4-FFF2-40B4-BE49-F238E27FC236}">
                <a16:creationId xmlns:a16="http://schemas.microsoft.com/office/drawing/2014/main" id="{7C64624A-985E-40A6-85FF-75B2C057E266}"/>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ABF35B26-E13C-4DC3-A5D7-521FD757A72D}"/>
              </a:ext>
            </a:extLst>
          </p:cNvPr>
          <p:cNvSpPr>
            <a:spLocks noGrp="1"/>
          </p:cNvSpPr>
          <p:nvPr>
            <p:ph type="sldNum" sz="quarter" idx="12"/>
          </p:nvPr>
        </p:nvSpPr>
        <p:spPr/>
        <p:txBody>
          <a:bodyPr/>
          <a:lstStyle/>
          <a:p>
            <a:fld id="{660DC846-3AFD-44DC-AA62-A5537952AEDD}" type="slidenum">
              <a:rPr lang="en-US" smtClean="0"/>
              <a:t>‹nº›</a:t>
            </a:fld>
            <a:endParaRPr lang="en-US"/>
          </a:p>
        </p:txBody>
      </p:sp>
    </p:spTree>
    <p:extLst>
      <p:ext uri="{BB962C8B-B14F-4D97-AF65-F5344CB8AC3E}">
        <p14:creationId xmlns:p14="http://schemas.microsoft.com/office/powerpoint/2010/main" val="55186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8CDAC-28DD-40E0-BCED-5AE11342A7F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Imagem 2">
            <a:extLst>
              <a:ext uri="{FF2B5EF4-FFF2-40B4-BE49-F238E27FC236}">
                <a16:creationId xmlns:a16="http://schemas.microsoft.com/office/drawing/2014/main" id="{D163E62A-33A1-435C-821D-201326318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ço Reservado para Texto 3">
            <a:extLst>
              <a:ext uri="{FF2B5EF4-FFF2-40B4-BE49-F238E27FC236}">
                <a16:creationId xmlns:a16="http://schemas.microsoft.com/office/drawing/2014/main" id="{F78DE266-361F-4D20-8576-853C8D828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ADD97E0-0203-4525-A21D-616541E65DFD}"/>
              </a:ext>
            </a:extLst>
          </p:cNvPr>
          <p:cNvSpPr>
            <a:spLocks noGrp="1"/>
          </p:cNvSpPr>
          <p:nvPr>
            <p:ph type="dt" sz="half" idx="10"/>
          </p:nvPr>
        </p:nvSpPr>
        <p:spPr/>
        <p:txBody>
          <a:bodyPr/>
          <a:lstStyle/>
          <a:p>
            <a:fld id="{EAADF3B0-6111-4ACA-9684-D51F99681B8F}" type="datetimeFigureOut">
              <a:rPr lang="en-US" smtClean="0"/>
              <a:t>12/20/2019</a:t>
            </a:fld>
            <a:endParaRPr lang="en-US"/>
          </a:p>
        </p:txBody>
      </p:sp>
      <p:sp>
        <p:nvSpPr>
          <p:cNvPr id="6" name="Espaço Reservado para Rodapé 5">
            <a:extLst>
              <a:ext uri="{FF2B5EF4-FFF2-40B4-BE49-F238E27FC236}">
                <a16:creationId xmlns:a16="http://schemas.microsoft.com/office/drawing/2014/main" id="{A2E5829F-272E-48BC-84F7-F87C506A19D7}"/>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E918132F-441B-44A1-9A75-9B753F2BC08F}"/>
              </a:ext>
            </a:extLst>
          </p:cNvPr>
          <p:cNvSpPr>
            <a:spLocks noGrp="1"/>
          </p:cNvSpPr>
          <p:nvPr>
            <p:ph type="sldNum" sz="quarter" idx="12"/>
          </p:nvPr>
        </p:nvSpPr>
        <p:spPr/>
        <p:txBody>
          <a:bodyPr/>
          <a:lstStyle/>
          <a:p>
            <a:fld id="{660DC846-3AFD-44DC-AA62-A5537952AEDD}" type="slidenum">
              <a:rPr lang="en-US" smtClean="0"/>
              <a:t>‹nº›</a:t>
            </a:fld>
            <a:endParaRPr lang="en-US"/>
          </a:p>
        </p:txBody>
      </p:sp>
    </p:spTree>
    <p:extLst>
      <p:ext uri="{BB962C8B-B14F-4D97-AF65-F5344CB8AC3E}">
        <p14:creationId xmlns:p14="http://schemas.microsoft.com/office/powerpoint/2010/main" val="2858752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5758D0F-CC30-4BEB-929C-0DD225D12B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36B78951-92E7-46F0-BB73-86976FB60D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91DA8CC8-5CB9-45CB-ADF0-B1A00CA154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ADF3B0-6111-4ACA-9684-D51F99681B8F}" type="datetimeFigureOut">
              <a:rPr lang="en-US" smtClean="0"/>
              <a:t>12/20/2019</a:t>
            </a:fld>
            <a:endParaRPr lang="en-US"/>
          </a:p>
        </p:txBody>
      </p:sp>
      <p:sp>
        <p:nvSpPr>
          <p:cNvPr id="5" name="Espaço Reservado para Rodapé 4">
            <a:extLst>
              <a:ext uri="{FF2B5EF4-FFF2-40B4-BE49-F238E27FC236}">
                <a16:creationId xmlns:a16="http://schemas.microsoft.com/office/drawing/2014/main" id="{FF4F7B34-B75B-422F-944A-F15ADDD808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ço Reservado para Número de Slide 5">
            <a:extLst>
              <a:ext uri="{FF2B5EF4-FFF2-40B4-BE49-F238E27FC236}">
                <a16:creationId xmlns:a16="http://schemas.microsoft.com/office/drawing/2014/main" id="{B3150095-0FD5-4372-94A1-EFF6D6B4F1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DC846-3AFD-44DC-AA62-A5537952AEDD}" type="slidenum">
              <a:rPr lang="en-US" smtClean="0"/>
              <a:t>‹nº›</a:t>
            </a:fld>
            <a:endParaRPr lang="en-US"/>
          </a:p>
        </p:txBody>
      </p:sp>
    </p:spTree>
    <p:extLst>
      <p:ext uri="{BB962C8B-B14F-4D97-AF65-F5344CB8AC3E}">
        <p14:creationId xmlns:p14="http://schemas.microsoft.com/office/powerpoint/2010/main" val="1602632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10" Type="http://schemas.openxmlformats.org/officeDocument/2006/relationships/image" Target="../media/image4.wmf"/><Relationship Id="rId4" Type="http://schemas.openxmlformats.org/officeDocument/2006/relationships/image" Target="../media/image1.wmf"/><Relationship Id="rId9"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F1A38F-30DA-4324-A6D8-2E3723777F40}"/>
              </a:ext>
            </a:extLst>
          </p:cNvPr>
          <p:cNvSpPr>
            <a:spLocks noGrp="1"/>
          </p:cNvSpPr>
          <p:nvPr>
            <p:ph type="ctrTitle"/>
          </p:nvPr>
        </p:nvSpPr>
        <p:spPr/>
        <p:txBody>
          <a:bodyPr/>
          <a:lstStyle/>
          <a:p>
            <a:r>
              <a:rPr lang="en-US" b="1" dirty="0"/>
              <a:t>N-FEE | F-FEE Comparison</a:t>
            </a:r>
          </a:p>
        </p:txBody>
      </p:sp>
      <p:sp>
        <p:nvSpPr>
          <p:cNvPr id="3" name="Subtítulo 2">
            <a:extLst>
              <a:ext uri="{FF2B5EF4-FFF2-40B4-BE49-F238E27FC236}">
                <a16:creationId xmlns:a16="http://schemas.microsoft.com/office/drawing/2014/main" id="{6AD9690A-3DC9-4C6D-90E1-1164EE6F122E}"/>
              </a:ext>
            </a:extLst>
          </p:cNvPr>
          <p:cNvSpPr>
            <a:spLocks noGrp="1"/>
          </p:cNvSpPr>
          <p:nvPr>
            <p:ph type="subTitle" idx="1"/>
          </p:nvPr>
        </p:nvSpPr>
        <p:spPr/>
        <p:txBody>
          <a:bodyPr/>
          <a:lstStyle/>
          <a:p>
            <a:r>
              <a:rPr lang="en-US" dirty="0"/>
              <a:t>URD | ICD Overview</a:t>
            </a:r>
          </a:p>
        </p:txBody>
      </p:sp>
    </p:spTree>
    <p:extLst>
      <p:ext uri="{BB962C8B-B14F-4D97-AF65-F5344CB8AC3E}">
        <p14:creationId xmlns:p14="http://schemas.microsoft.com/office/powerpoint/2010/main" val="2266506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F1A38F-30DA-4324-A6D8-2E3723777F40}"/>
              </a:ext>
            </a:extLst>
          </p:cNvPr>
          <p:cNvSpPr>
            <a:spLocks noGrp="1"/>
          </p:cNvSpPr>
          <p:nvPr>
            <p:ph type="ctrTitle"/>
          </p:nvPr>
        </p:nvSpPr>
        <p:spPr/>
        <p:txBody>
          <a:bodyPr/>
          <a:lstStyle/>
          <a:p>
            <a:r>
              <a:rPr lang="en-US" b="1" dirty="0"/>
              <a:t>URD Comparison</a:t>
            </a:r>
          </a:p>
        </p:txBody>
      </p:sp>
    </p:spTree>
    <p:extLst>
      <p:ext uri="{BB962C8B-B14F-4D97-AF65-F5344CB8AC3E}">
        <p14:creationId xmlns:p14="http://schemas.microsoft.com/office/powerpoint/2010/main" val="48178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AA3C5-98FC-4044-BCA1-4D5F5881A090}"/>
              </a:ext>
            </a:extLst>
          </p:cNvPr>
          <p:cNvSpPr>
            <a:spLocks noGrp="1"/>
          </p:cNvSpPr>
          <p:nvPr>
            <p:ph type="title"/>
          </p:nvPr>
        </p:nvSpPr>
        <p:spPr/>
        <p:txBody>
          <a:bodyPr/>
          <a:lstStyle/>
          <a:p>
            <a:r>
              <a:rPr lang="en-US" dirty="0"/>
              <a:t>URD Comparison: N-FEE x F-FEE</a:t>
            </a:r>
          </a:p>
        </p:txBody>
      </p:sp>
      <p:graphicFrame>
        <p:nvGraphicFramePr>
          <p:cNvPr id="4" name="Tabela 4">
            <a:extLst>
              <a:ext uri="{FF2B5EF4-FFF2-40B4-BE49-F238E27FC236}">
                <a16:creationId xmlns:a16="http://schemas.microsoft.com/office/drawing/2014/main" id="{A95E9FF9-C1E5-44A6-AF57-5ECF0D548A6A}"/>
              </a:ext>
            </a:extLst>
          </p:cNvPr>
          <p:cNvGraphicFramePr>
            <a:graphicFrameLocks noGrp="1"/>
          </p:cNvGraphicFramePr>
          <p:nvPr>
            <p:extLst>
              <p:ext uri="{D42A27DB-BD31-4B8C-83A1-F6EECF244321}">
                <p14:modId xmlns:p14="http://schemas.microsoft.com/office/powerpoint/2010/main" val="1150898660"/>
              </p:ext>
            </p:extLst>
          </p:nvPr>
        </p:nvGraphicFramePr>
        <p:xfrm>
          <a:off x="362183" y="1271588"/>
          <a:ext cx="11390397" cy="548640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2358601655"/>
                    </a:ext>
                  </a:extLst>
                </a:gridCol>
                <a:gridCol w="2982362">
                  <a:extLst>
                    <a:ext uri="{9D8B030D-6E8A-4147-A177-3AD203B41FA5}">
                      <a16:colId xmlns:a16="http://schemas.microsoft.com/office/drawing/2014/main" val="4032883606"/>
                    </a:ext>
                  </a:extLst>
                </a:gridCol>
                <a:gridCol w="4020943">
                  <a:extLst>
                    <a:ext uri="{9D8B030D-6E8A-4147-A177-3AD203B41FA5}">
                      <a16:colId xmlns:a16="http://schemas.microsoft.com/office/drawing/2014/main" val="3666134444"/>
                    </a:ext>
                  </a:extLst>
                </a:gridCol>
                <a:gridCol w="4035937">
                  <a:extLst>
                    <a:ext uri="{9D8B030D-6E8A-4147-A177-3AD203B41FA5}">
                      <a16:colId xmlns:a16="http://schemas.microsoft.com/office/drawing/2014/main" val="3747172253"/>
                    </a:ext>
                  </a:extLst>
                </a:gridCol>
              </a:tblGrid>
              <a:tr h="0">
                <a:tc>
                  <a:txBody>
                    <a:bodyPr/>
                    <a:lstStyle/>
                    <a:p>
                      <a:pPr algn="ctr"/>
                      <a:r>
                        <a:rPr lang="en-US" dirty="0"/>
                        <a:t>#</a:t>
                      </a:r>
                    </a:p>
                  </a:txBody>
                  <a:tcPr anchor="ctr"/>
                </a:tc>
                <a:tc>
                  <a:txBody>
                    <a:bodyPr/>
                    <a:lstStyle/>
                    <a:p>
                      <a:pPr algn="l"/>
                      <a:r>
                        <a:rPr lang="en-US" dirty="0"/>
                        <a:t>DLR URD Section</a:t>
                      </a:r>
                    </a:p>
                  </a:txBody>
                  <a:tcPr/>
                </a:tc>
                <a:tc>
                  <a:txBody>
                    <a:bodyPr/>
                    <a:lstStyle/>
                    <a:p>
                      <a:pPr algn="l"/>
                      <a:r>
                        <a:rPr lang="en-US" dirty="0"/>
                        <a:t>LESIA URD Section</a:t>
                      </a:r>
                    </a:p>
                  </a:txBody>
                  <a:tcPr/>
                </a:tc>
                <a:tc>
                  <a:txBody>
                    <a:bodyPr/>
                    <a:lstStyle/>
                    <a:p>
                      <a:pPr algn="l"/>
                      <a:r>
                        <a:rPr lang="en-US" dirty="0"/>
                        <a:t>Comparison</a:t>
                      </a:r>
                    </a:p>
                  </a:txBody>
                  <a:tcPr/>
                </a:tc>
                <a:extLst>
                  <a:ext uri="{0D108BD9-81ED-4DB2-BD59-A6C34878D82A}">
                    <a16:rowId xmlns:a16="http://schemas.microsoft.com/office/drawing/2014/main" val="2364535193"/>
                  </a:ext>
                </a:extLst>
              </a:tr>
              <a:tr h="0">
                <a:tc>
                  <a:txBody>
                    <a:bodyPr/>
                    <a:lstStyle/>
                    <a:p>
                      <a:pPr algn="ctr"/>
                      <a:r>
                        <a:rPr lang="en-US" b="1" dirty="0"/>
                        <a:t>1</a:t>
                      </a:r>
                    </a:p>
                  </a:txBody>
                  <a:tcPr anchor="ctr"/>
                </a:tc>
                <a:tc>
                  <a:txBody>
                    <a:bodyPr/>
                    <a:lstStyle/>
                    <a:p>
                      <a:pPr algn="l"/>
                      <a:r>
                        <a:rPr lang="en-US" b="1" dirty="0"/>
                        <a:t>General Requirements</a:t>
                      </a:r>
                    </a:p>
                  </a:txBody>
                  <a:tcPr/>
                </a:tc>
                <a:tc>
                  <a:txBody>
                    <a:bodyPr/>
                    <a:lstStyle/>
                    <a:p>
                      <a:pPr algn="l"/>
                      <a:r>
                        <a:rPr lang="en-US" b="1" dirty="0"/>
                        <a:t>SimuCam general requirements</a:t>
                      </a:r>
                    </a:p>
                  </a:txBody>
                  <a:tcPr/>
                </a:tc>
                <a:tc>
                  <a:txBody>
                    <a:bodyPr/>
                    <a:lstStyle/>
                    <a:p>
                      <a:pPr algn="l"/>
                      <a:r>
                        <a:rPr lang="en-US" dirty="0"/>
                        <a:t>Same Content | No changes needed</a:t>
                      </a:r>
                    </a:p>
                  </a:txBody>
                  <a:tcPr/>
                </a:tc>
                <a:extLst>
                  <a:ext uri="{0D108BD9-81ED-4DB2-BD59-A6C34878D82A}">
                    <a16:rowId xmlns:a16="http://schemas.microsoft.com/office/drawing/2014/main" val="1103169951"/>
                  </a:ext>
                </a:extLst>
              </a:tr>
              <a:tr h="0">
                <a:tc>
                  <a:txBody>
                    <a:bodyPr/>
                    <a:lstStyle/>
                    <a:p>
                      <a:pPr algn="ctr"/>
                      <a:r>
                        <a:rPr lang="en-US" b="1" dirty="0"/>
                        <a:t>2</a:t>
                      </a:r>
                    </a:p>
                  </a:txBody>
                  <a:tcPr anchor="ctr"/>
                </a:tc>
                <a:tc>
                  <a:txBody>
                    <a:bodyPr/>
                    <a:lstStyle/>
                    <a:p>
                      <a:pPr algn="l"/>
                      <a:r>
                        <a:rPr lang="en-US" b="1" dirty="0"/>
                        <a:t>Software Requirements </a:t>
                      </a:r>
                    </a:p>
                  </a:txBody>
                  <a:tcPr/>
                </a:tc>
                <a:tc>
                  <a:txBody>
                    <a:bodyPr/>
                    <a:lstStyle/>
                    <a:p>
                      <a:pPr algn="l"/>
                      <a:r>
                        <a:rPr lang="en-US" b="1" dirty="0"/>
                        <a:t>SimuCam SSW requirements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4073116385"/>
                  </a:ext>
                </a:extLst>
              </a:tr>
              <a:tr h="0">
                <a:tc>
                  <a:txBody>
                    <a:bodyPr/>
                    <a:lstStyle/>
                    <a:p>
                      <a:pPr algn="ctr"/>
                      <a:endParaRPr lang="en-US" sz="1000" dirty="0"/>
                    </a:p>
                  </a:txBody>
                  <a:tcPr anchor="ctr"/>
                </a:tc>
                <a:tc>
                  <a:txBody>
                    <a:bodyPr/>
                    <a:lstStyle/>
                    <a:p>
                      <a:pPr algn="r"/>
                      <a:r>
                        <a:rPr lang="en-US" sz="1000" dirty="0"/>
                        <a:t>General Software Requirements </a:t>
                      </a:r>
                    </a:p>
                  </a:txBody>
                  <a:tcPr/>
                </a:tc>
                <a:tc>
                  <a:txBody>
                    <a:bodyPr/>
                    <a:lstStyle/>
                    <a:p>
                      <a:pPr algn="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p>
                      <a:pPr algn="l"/>
                      <a:endParaRPr lang="en-US" sz="1000" dirty="0"/>
                    </a:p>
                  </a:txBody>
                  <a:tcPr/>
                </a:tc>
                <a:extLst>
                  <a:ext uri="{0D108BD9-81ED-4DB2-BD59-A6C34878D82A}">
                    <a16:rowId xmlns:a16="http://schemas.microsoft.com/office/drawing/2014/main" val="1191561049"/>
                  </a:ext>
                </a:extLst>
              </a:tr>
              <a:tr h="0">
                <a:tc>
                  <a:txBody>
                    <a:bodyPr/>
                    <a:lstStyle/>
                    <a:p>
                      <a:pPr algn="ctr"/>
                      <a:r>
                        <a:rPr lang="en-US" b="1" dirty="0"/>
                        <a:t>3</a:t>
                      </a:r>
                    </a:p>
                  </a:txBody>
                  <a:tcPr anchor="ctr"/>
                </a:tc>
                <a:tc>
                  <a:txBody>
                    <a:bodyPr/>
                    <a:lstStyle/>
                    <a:p>
                      <a:pPr algn="l"/>
                      <a:r>
                        <a:rPr lang="en-US" b="1" dirty="0"/>
                        <a:t>MEB General Requirements</a:t>
                      </a:r>
                    </a:p>
                  </a:txBody>
                  <a:tcPr/>
                </a:tc>
                <a:tc>
                  <a:txBody>
                    <a:bodyPr/>
                    <a:lstStyle/>
                    <a:p>
                      <a:pPr algn="l"/>
                      <a:r>
                        <a:rPr lang="en-US" b="1" dirty="0"/>
                        <a:t>SimuCam MEB general requirements</a:t>
                      </a:r>
                    </a:p>
                  </a:txBody>
                  <a:tcPr/>
                </a:tc>
                <a:tc>
                  <a:txBody>
                    <a:bodyPr/>
                    <a:lstStyle/>
                    <a:p>
                      <a:pPr algn="l"/>
                      <a:endParaRPr lang="en-US" b="1" dirty="0"/>
                    </a:p>
                  </a:txBody>
                  <a:tcPr/>
                </a:tc>
                <a:extLst>
                  <a:ext uri="{0D108BD9-81ED-4DB2-BD59-A6C34878D82A}">
                    <a16:rowId xmlns:a16="http://schemas.microsoft.com/office/drawing/2014/main" val="1965134100"/>
                  </a:ext>
                </a:extLst>
              </a:tr>
              <a:tr h="0">
                <a:tc>
                  <a:txBody>
                    <a:bodyPr/>
                    <a:lstStyle/>
                    <a:p>
                      <a:pPr algn="ctr"/>
                      <a:r>
                        <a:rPr lang="en-US" sz="1000" dirty="0"/>
                        <a:t>3.1</a:t>
                      </a:r>
                    </a:p>
                  </a:txBody>
                  <a:tcPr anchor="ctr"/>
                </a:tc>
                <a:tc>
                  <a:txBody>
                    <a:bodyPr/>
                    <a:lstStyle/>
                    <a:p>
                      <a:pPr algn="r"/>
                      <a:r>
                        <a:rPr lang="en-US" sz="1000" dirty="0"/>
                        <a:t>MEB Communication Interface </a:t>
                      </a:r>
                    </a:p>
                  </a:txBody>
                  <a:tcPr/>
                </a:tc>
                <a:tc>
                  <a:txBody>
                    <a:bodyPr/>
                    <a:lstStyle/>
                    <a:p>
                      <a:pPr algn="r"/>
                      <a:r>
                        <a:rPr lang="en-US" sz="1000" dirty="0"/>
                        <a:t>MEB communication interface</a:t>
                      </a:r>
                    </a:p>
                  </a:txBody>
                  <a:tcPr/>
                </a:tc>
                <a:tc>
                  <a:txBody>
                    <a:bodyPr/>
                    <a:lstStyle/>
                    <a:p>
                      <a:pPr algn="l"/>
                      <a:r>
                        <a:rPr lang="en-US" sz="1000" dirty="0"/>
                        <a:t>DLR: Establishes the Services that should be implemented. Needs to be evaluated, but should not be a problem, as the PUS DB is defined by DLR, reviewed by IMT and forwarded to LESIA. </a:t>
                      </a:r>
                    </a:p>
                  </a:txBody>
                  <a:tcPr/>
                </a:tc>
                <a:extLst>
                  <a:ext uri="{0D108BD9-81ED-4DB2-BD59-A6C34878D82A}">
                    <a16:rowId xmlns:a16="http://schemas.microsoft.com/office/drawing/2014/main" val="2710284897"/>
                  </a:ext>
                </a:extLst>
              </a:tr>
              <a:tr h="0">
                <a:tc>
                  <a:txBody>
                    <a:bodyPr/>
                    <a:lstStyle/>
                    <a:p>
                      <a:pPr algn="ctr"/>
                      <a:endParaRPr lang="en-US" sz="1000" dirty="0"/>
                    </a:p>
                  </a:txBody>
                  <a:tcPr anchor="ctr"/>
                </a:tc>
                <a:tc>
                  <a:txBody>
                    <a:bodyPr/>
                    <a:lstStyle/>
                    <a:p>
                      <a:pPr algn="r"/>
                      <a:r>
                        <a:rPr lang="en-US" sz="1000" dirty="0"/>
                        <a:t>MEB Modes </a:t>
                      </a:r>
                    </a:p>
                  </a:txBody>
                  <a:tcPr/>
                </a:tc>
                <a:tc>
                  <a:txBody>
                    <a:bodyPr/>
                    <a:lstStyle/>
                    <a:p>
                      <a:pPr algn="r"/>
                      <a:r>
                        <a:rPr lang="en-US" sz="1000" dirty="0"/>
                        <a:t>MEB Modes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3491260797"/>
                  </a:ext>
                </a:extLst>
              </a:tr>
              <a:tr h="0">
                <a:tc>
                  <a:txBody>
                    <a:bodyPr/>
                    <a:lstStyle/>
                    <a:p>
                      <a:pPr algn="ctr"/>
                      <a:r>
                        <a:rPr lang="en-US" sz="1000" dirty="0"/>
                        <a:t>3.2</a:t>
                      </a:r>
                    </a:p>
                  </a:txBody>
                  <a:tcPr anchor="ctr"/>
                </a:tc>
                <a:tc>
                  <a:txBody>
                    <a:bodyPr/>
                    <a:lstStyle/>
                    <a:p>
                      <a:pPr algn="r"/>
                      <a:r>
                        <a:rPr lang="en-US" sz="1000" dirty="0"/>
                        <a:t>F-FEE Emulation Entities </a:t>
                      </a:r>
                    </a:p>
                  </a:txBody>
                  <a:tcPr/>
                </a:tc>
                <a:tc>
                  <a:txBody>
                    <a:bodyPr/>
                    <a:lstStyle/>
                    <a:p>
                      <a:pPr algn="r"/>
                      <a:r>
                        <a:rPr lang="en-US" sz="1000" dirty="0"/>
                        <a:t>N-FEE simulation entities</a:t>
                      </a:r>
                    </a:p>
                  </a:txBody>
                  <a:tcPr/>
                </a:tc>
                <a:tc>
                  <a:txBody>
                    <a:bodyPr/>
                    <a:lstStyle/>
                    <a:p>
                      <a:pPr algn="l"/>
                      <a:r>
                        <a:rPr lang="en-US" sz="1000" dirty="0"/>
                        <a:t>DLR: SimuCam should manage 2 F-FFE | 4 SpW links associated to 1 F-FEE</a:t>
                      </a:r>
                    </a:p>
                    <a:p>
                      <a:pPr algn="l"/>
                      <a:r>
                        <a:rPr lang="en-US" sz="1000" dirty="0"/>
                        <a:t>F-FEE states:</a:t>
                      </a:r>
                    </a:p>
                    <a:p>
                      <a:pPr algn="l"/>
                      <a:r>
                        <a:rPr lang="en-US" sz="1000" dirty="0"/>
                        <a:t>FFEE_CONFIG; FFEE_RUNNING_STANDBY;FFEE_RUNNING_IMAGE ; FFEE_RUNNING_WINDOW ; FFEE_RUNNING_IMAGE_INTERACTIVE; FFEE_RUNNING_WINDOW_INTERACTIVE ; FFEE_RUNNING_IMAGE_TEST ; FFEE_RUNNING_WINDOW_TEST </a:t>
                      </a:r>
                    </a:p>
                    <a:p>
                      <a:pPr algn="l"/>
                      <a:endParaRPr lang="en-US" sz="1000" dirty="0"/>
                    </a:p>
                    <a:p>
                      <a:pPr algn="l"/>
                      <a:r>
                        <a:rPr lang="en-US" sz="1000" dirty="0"/>
                        <a:t>LESIA: SimuCam should manage 6 N-FEE | 1 SpW links associated to 1 F-FEE</a:t>
                      </a:r>
                    </a:p>
                    <a:p>
                      <a:pPr algn="l"/>
                      <a:r>
                        <a:rPr lang="en-US" sz="1000" dirty="0"/>
                        <a:t>N-FEE states:</a:t>
                      </a:r>
                    </a:p>
                    <a:p>
                      <a:pPr algn="l"/>
                      <a:r>
                        <a:rPr lang="en-US" sz="1000" dirty="0"/>
                        <a:t>NFEE_CONFIG; NFEE_RUNNING_ON; NFEE_RUNNING_STANDBY; NFEE_RUNNING_FULLIMAGE; NFEE_RUNNING_WINDOWING; NFEE_RUNNING_FULLIMAGE_PATTERN; ; NFEE_RUNNING_WINDOWING_PATTERN;  NFEE_RUNNING_PARALLEL_TRAP_PUMP_1; NFEE_RUNNING_PARALLEL_TRAP_PUMP_2; NFEE_RUNNING_SERIAL_TRAP_PUMP_1; NFEE_RUNNING_SERIAL_TRAP_PUMP_2</a:t>
                      </a:r>
                    </a:p>
                  </a:txBody>
                  <a:tcPr/>
                </a:tc>
                <a:extLst>
                  <a:ext uri="{0D108BD9-81ED-4DB2-BD59-A6C34878D82A}">
                    <a16:rowId xmlns:a16="http://schemas.microsoft.com/office/drawing/2014/main" val="617750921"/>
                  </a:ext>
                </a:extLst>
              </a:tr>
            </a:tbl>
          </a:graphicData>
        </a:graphic>
      </p:graphicFrame>
    </p:spTree>
    <p:extLst>
      <p:ext uri="{BB962C8B-B14F-4D97-AF65-F5344CB8AC3E}">
        <p14:creationId xmlns:p14="http://schemas.microsoft.com/office/powerpoint/2010/main" val="1135315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AA3C5-98FC-4044-BCA1-4D5F5881A090}"/>
              </a:ext>
            </a:extLst>
          </p:cNvPr>
          <p:cNvSpPr>
            <a:spLocks noGrp="1"/>
          </p:cNvSpPr>
          <p:nvPr>
            <p:ph type="title"/>
          </p:nvPr>
        </p:nvSpPr>
        <p:spPr/>
        <p:txBody>
          <a:bodyPr/>
          <a:lstStyle/>
          <a:p>
            <a:r>
              <a:rPr lang="en-US" dirty="0"/>
              <a:t>URD Comparison: N-FEE x F-FEE</a:t>
            </a:r>
          </a:p>
        </p:txBody>
      </p:sp>
      <p:graphicFrame>
        <p:nvGraphicFramePr>
          <p:cNvPr id="4" name="Tabela 4">
            <a:extLst>
              <a:ext uri="{FF2B5EF4-FFF2-40B4-BE49-F238E27FC236}">
                <a16:creationId xmlns:a16="http://schemas.microsoft.com/office/drawing/2014/main" id="{A95E9FF9-C1E5-44A6-AF57-5ECF0D548A6A}"/>
              </a:ext>
            </a:extLst>
          </p:cNvPr>
          <p:cNvGraphicFramePr>
            <a:graphicFrameLocks noGrp="1"/>
          </p:cNvGraphicFramePr>
          <p:nvPr>
            <p:extLst>
              <p:ext uri="{D42A27DB-BD31-4B8C-83A1-F6EECF244321}">
                <p14:modId xmlns:p14="http://schemas.microsoft.com/office/powerpoint/2010/main" val="3608658404"/>
              </p:ext>
            </p:extLst>
          </p:nvPr>
        </p:nvGraphicFramePr>
        <p:xfrm>
          <a:off x="362183" y="1271588"/>
          <a:ext cx="11458342" cy="182880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2358601655"/>
                    </a:ext>
                  </a:extLst>
                </a:gridCol>
                <a:gridCol w="2353712">
                  <a:extLst>
                    <a:ext uri="{9D8B030D-6E8A-4147-A177-3AD203B41FA5}">
                      <a16:colId xmlns:a16="http://schemas.microsoft.com/office/drawing/2014/main" val="4032883606"/>
                    </a:ext>
                  </a:extLst>
                </a:gridCol>
                <a:gridCol w="3324225">
                  <a:extLst>
                    <a:ext uri="{9D8B030D-6E8A-4147-A177-3AD203B41FA5}">
                      <a16:colId xmlns:a16="http://schemas.microsoft.com/office/drawing/2014/main" val="3666134444"/>
                    </a:ext>
                  </a:extLst>
                </a:gridCol>
                <a:gridCol w="5429250">
                  <a:extLst>
                    <a:ext uri="{9D8B030D-6E8A-4147-A177-3AD203B41FA5}">
                      <a16:colId xmlns:a16="http://schemas.microsoft.com/office/drawing/2014/main" val="3747172253"/>
                    </a:ext>
                  </a:extLst>
                </a:gridCol>
              </a:tblGrid>
              <a:tr h="0">
                <a:tc>
                  <a:txBody>
                    <a:bodyPr/>
                    <a:lstStyle/>
                    <a:p>
                      <a:pPr algn="ctr"/>
                      <a:r>
                        <a:rPr lang="en-US" dirty="0"/>
                        <a:t>#</a:t>
                      </a:r>
                    </a:p>
                  </a:txBody>
                  <a:tcPr anchor="ctr"/>
                </a:tc>
                <a:tc>
                  <a:txBody>
                    <a:bodyPr/>
                    <a:lstStyle/>
                    <a:p>
                      <a:pPr algn="l"/>
                      <a:r>
                        <a:rPr lang="en-US" dirty="0"/>
                        <a:t>DLR URD Section</a:t>
                      </a:r>
                    </a:p>
                  </a:txBody>
                  <a:tcPr/>
                </a:tc>
                <a:tc>
                  <a:txBody>
                    <a:bodyPr/>
                    <a:lstStyle/>
                    <a:p>
                      <a:pPr algn="l"/>
                      <a:r>
                        <a:rPr lang="en-US" dirty="0"/>
                        <a:t>LESIA URD Section</a:t>
                      </a:r>
                    </a:p>
                  </a:txBody>
                  <a:tcPr/>
                </a:tc>
                <a:tc>
                  <a:txBody>
                    <a:bodyPr/>
                    <a:lstStyle/>
                    <a:p>
                      <a:pPr algn="l"/>
                      <a:r>
                        <a:rPr lang="en-US" dirty="0"/>
                        <a:t>Comparison</a:t>
                      </a:r>
                    </a:p>
                  </a:txBody>
                  <a:tcPr/>
                </a:tc>
                <a:extLst>
                  <a:ext uri="{0D108BD9-81ED-4DB2-BD59-A6C34878D82A}">
                    <a16:rowId xmlns:a16="http://schemas.microsoft.com/office/drawing/2014/main" val="2364535193"/>
                  </a:ext>
                </a:extLst>
              </a:tr>
              <a:tr h="0">
                <a:tc>
                  <a:txBody>
                    <a:bodyPr/>
                    <a:lstStyle/>
                    <a:p>
                      <a:pPr algn="ctr"/>
                      <a:endParaRPr lang="en-US" sz="1000" dirty="0"/>
                    </a:p>
                  </a:txBody>
                  <a:tcPr anchor="ctr"/>
                </a:tc>
                <a:tc>
                  <a:txBody>
                    <a:bodyPr/>
                    <a:lstStyle/>
                    <a:p>
                      <a:pPr algn="r"/>
                      <a:r>
                        <a:rPr lang="en-US" sz="1000" dirty="0"/>
                        <a:t>Reset and Start-up </a:t>
                      </a:r>
                    </a:p>
                  </a:txBody>
                  <a:tcPr/>
                </a:tc>
                <a:tc>
                  <a:txBody>
                    <a:bodyPr/>
                    <a:lstStyle/>
                    <a:p>
                      <a:pPr algn="r"/>
                      <a:r>
                        <a:rPr lang="en-US" sz="1000" dirty="0"/>
                        <a:t>Reset and startup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2983686315"/>
                  </a:ext>
                </a:extLst>
              </a:tr>
              <a:tr h="0">
                <a:tc>
                  <a:txBody>
                    <a:bodyPr/>
                    <a:lstStyle/>
                    <a:p>
                      <a:pPr algn="ctr"/>
                      <a:endParaRPr lang="en-US" sz="1000" dirty="0"/>
                    </a:p>
                  </a:txBody>
                  <a:tcPr anchor="ctr"/>
                </a:tc>
                <a:tc>
                  <a:txBody>
                    <a:bodyPr/>
                    <a:lstStyle/>
                    <a:p>
                      <a:pPr algn="r"/>
                      <a:r>
                        <a:rPr lang="en-US" sz="1000" dirty="0"/>
                        <a:t>Non-Volatile Memory</a:t>
                      </a:r>
                    </a:p>
                  </a:txBody>
                  <a:tcPr/>
                </a:tc>
                <a:tc>
                  <a:txBody>
                    <a:bodyPr/>
                    <a:lstStyle/>
                    <a:p>
                      <a:pPr algn="r"/>
                      <a:r>
                        <a:rPr lang="en-US" sz="1000" dirty="0"/>
                        <a:t>Non-volatile memory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557334837"/>
                  </a:ext>
                </a:extLst>
              </a:tr>
              <a:tr h="0">
                <a:tc>
                  <a:txBody>
                    <a:bodyPr/>
                    <a:lstStyle/>
                    <a:p>
                      <a:pPr algn="ctr"/>
                      <a:endParaRPr lang="en-US" sz="1000" dirty="0"/>
                    </a:p>
                  </a:txBody>
                  <a:tcPr anchor="ctr"/>
                </a:tc>
                <a:tc>
                  <a:txBody>
                    <a:bodyPr/>
                    <a:lstStyle/>
                    <a:p>
                      <a:pPr algn="r"/>
                      <a:r>
                        <a:rPr lang="en-US" sz="1000" dirty="0"/>
                        <a:t>Time Management </a:t>
                      </a:r>
                    </a:p>
                  </a:txBody>
                  <a:tcPr/>
                </a:tc>
                <a:tc>
                  <a:txBody>
                    <a:bodyPr/>
                    <a:lstStyle/>
                    <a:p>
                      <a:pPr algn="r"/>
                      <a:r>
                        <a:rPr lang="en-US" sz="1000" dirty="0"/>
                        <a:t>Time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1864835036"/>
                  </a:ext>
                </a:extLst>
              </a:tr>
              <a:tr h="0">
                <a:tc>
                  <a:txBody>
                    <a:bodyPr/>
                    <a:lstStyle/>
                    <a:p>
                      <a:pPr algn="ctr"/>
                      <a:endParaRPr lang="en-US" sz="1000" dirty="0"/>
                    </a:p>
                  </a:txBody>
                  <a:tcPr anchor="ctr"/>
                </a:tc>
                <a:tc>
                  <a:txBody>
                    <a:bodyPr/>
                    <a:lstStyle/>
                    <a:p>
                      <a:pPr algn="r"/>
                      <a:r>
                        <a:rPr lang="en-US" sz="1000" dirty="0"/>
                        <a:t>Endianness</a:t>
                      </a:r>
                    </a:p>
                  </a:txBody>
                  <a:tcPr/>
                </a:tc>
                <a:tc>
                  <a:txBody>
                    <a:bodyPr/>
                    <a:lstStyle/>
                    <a:p>
                      <a:pPr algn="r"/>
                      <a:r>
                        <a:rPr lang="en-US" sz="1000" dirty="0"/>
                        <a:t>Endianness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2356248252"/>
                  </a:ext>
                </a:extLst>
              </a:tr>
              <a:tr h="0">
                <a:tc>
                  <a:txBody>
                    <a:bodyPr/>
                    <a:lstStyle/>
                    <a:p>
                      <a:pPr algn="ctr"/>
                      <a:r>
                        <a:rPr lang="en-US" sz="1000" dirty="0"/>
                        <a:t>3.3</a:t>
                      </a:r>
                    </a:p>
                  </a:txBody>
                  <a:tcPr anchor="ctr"/>
                </a:tc>
                <a:tc>
                  <a:txBody>
                    <a:bodyPr/>
                    <a:lstStyle/>
                    <a:p>
                      <a:pPr algn="r"/>
                      <a:r>
                        <a:rPr lang="en-US" sz="1000" dirty="0"/>
                        <a:t>-</a:t>
                      </a:r>
                    </a:p>
                  </a:txBody>
                  <a:tcPr/>
                </a:tc>
                <a:tc>
                  <a:txBody>
                    <a:bodyPr/>
                    <a:lstStyle/>
                    <a:p>
                      <a:pPr algn="r"/>
                      <a:r>
                        <a:rPr lang="en-US" sz="1000" dirty="0"/>
                        <a:t>Coordinate system</a:t>
                      </a:r>
                    </a:p>
                  </a:txBody>
                  <a:tcPr/>
                </a:tc>
                <a:tc>
                  <a:txBody>
                    <a:bodyPr/>
                    <a:lstStyle/>
                    <a:p>
                      <a:pPr algn="l"/>
                      <a:r>
                        <a:rPr lang="en-US" sz="1000" dirty="0"/>
                        <a:t>LESIA defines the CCD coordinated system. Necessary to check with DLR ICD</a:t>
                      </a:r>
                    </a:p>
                  </a:txBody>
                  <a:tcPr/>
                </a:tc>
                <a:extLst>
                  <a:ext uri="{0D108BD9-81ED-4DB2-BD59-A6C34878D82A}">
                    <a16:rowId xmlns:a16="http://schemas.microsoft.com/office/drawing/2014/main" val="638432817"/>
                  </a:ext>
                </a:extLst>
              </a:tr>
              <a:tr h="0">
                <a:tc>
                  <a:txBody>
                    <a:bodyPr/>
                    <a:lstStyle/>
                    <a:p>
                      <a:pPr algn="ctr"/>
                      <a:endParaRPr lang="en-US" sz="1000" dirty="0"/>
                    </a:p>
                  </a:txBody>
                  <a:tcPr anchor="ctr"/>
                </a:tc>
                <a:tc>
                  <a:txBody>
                    <a:bodyPr/>
                    <a:lstStyle/>
                    <a:p>
                      <a:pPr algn="r"/>
                      <a:r>
                        <a:rPr lang="en-US" sz="1000" dirty="0"/>
                        <a:t>MEB Qualification </a:t>
                      </a:r>
                    </a:p>
                  </a:txBody>
                  <a:tcPr/>
                </a:tc>
                <a:tc>
                  <a:txBody>
                    <a:bodyPr/>
                    <a:lstStyle/>
                    <a:p>
                      <a:pPr algn="r"/>
                      <a:r>
                        <a:rPr lang="en-US" sz="1000" dirty="0"/>
                        <a:t>MEB qualification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4054652664"/>
                  </a:ext>
                </a:extLst>
              </a:tr>
            </a:tbl>
          </a:graphicData>
        </a:graphic>
      </p:graphicFrame>
    </p:spTree>
    <p:extLst>
      <p:ext uri="{BB962C8B-B14F-4D97-AF65-F5344CB8AC3E}">
        <p14:creationId xmlns:p14="http://schemas.microsoft.com/office/powerpoint/2010/main" val="241172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AA3C5-98FC-4044-BCA1-4D5F5881A090}"/>
              </a:ext>
            </a:extLst>
          </p:cNvPr>
          <p:cNvSpPr>
            <a:spLocks noGrp="1"/>
          </p:cNvSpPr>
          <p:nvPr>
            <p:ph type="title"/>
          </p:nvPr>
        </p:nvSpPr>
        <p:spPr/>
        <p:txBody>
          <a:bodyPr/>
          <a:lstStyle/>
          <a:p>
            <a:r>
              <a:rPr lang="en-US" dirty="0"/>
              <a:t>URD Comparison: N-FEE x F-FEE</a:t>
            </a:r>
          </a:p>
        </p:txBody>
      </p:sp>
      <p:graphicFrame>
        <p:nvGraphicFramePr>
          <p:cNvPr id="4" name="Tabela 4">
            <a:extLst>
              <a:ext uri="{FF2B5EF4-FFF2-40B4-BE49-F238E27FC236}">
                <a16:creationId xmlns:a16="http://schemas.microsoft.com/office/drawing/2014/main" id="{A95E9FF9-C1E5-44A6-AF57-5ECF0D548A6A}"/>
              </a:ext>
            </a:extLst>
          </p:cNvPr>
          <p:cNvGraphicFramePr>
            <a:graphicFrameLocks noGrp="1"/>
          </p:cNvGraphicFramePr>
          <p:nvPr>
            <p:extLst>
              <p:ext uri="{D42A27DB-BD31-4B8C-83A1-F6EECF244321}">
                <p14:modId xmlns:p14="http://schemas.microsoft.com/office/powerpoint/2010/main" val="183678158"/>
              </p:ext>
            </p:extLst>
          </p:nvPr>
        </p:nvGraphicFramePr>
        <p:xfrm>
          <a:off x="362183" y="1318380"/>
          <a:ext cx="11420242" cy="499872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643075341"/>
                    </a:ext>
                  </a:extLst>
                </a:gridCol>
                <a:gridCol w="2866909">
                  <a:extLst>
                    <a:ext uri="{9D8B030D-6E8A-4147-A177-3AD203B41FA5}">
                      <a16:colId xmlns:a16="http://schemas.microsoft.com/office/drawing/2014/main" val="4032883606"/>
                    </a:ext>
                  </a:extLst>
                </a:gridCol>
                <a:gridCol w="2866909">
                  <a:extLst>
                    <a:ext uri="{9D8B030D-6E8A-4147-A177-3AD203B41FA5}">
                      <a16:colId xmlns:a16="http://schemas.microsoft.com/office/drawing/2014/main" val="3666134444"/>
                    </a:ext>
                  </a:extLst>
                </a:gridCol>
                <a:gridCol w="5335269">
                  <a:extLst>
                    <a:ext uri="{9D8B030D-6E8A-4147-A177-3AD203B41FA5}">
                      <a16:colId xmlns:a16="http://schemas.microsoft.com/office/drawing/2014/main" val="3747172253"/>
                    </a:ext>
                  </a:extLst>
                </a:gridCol>
              </a:tblGrid>
              <a:tr h="0">
                <a:tc>
                  <a:txBody>
                    <a:bodyPr/>
                    <a:lstStyle/>
                    <a:p>
                      <a:r>
                        <a:rPr lang="en-US" dirty="0"/>
                        <a:t>#</a:t>
                      </a:r>
                    </a:p>
                  </a:txBody>
                  <a:tcPr/>
                </a:tc>
                <a:tc>
                  <a:txBody>
                    <a:bodyPr/>
                    <a:lstStyle/>
                    <a:p>
                      <a:r>
                        <a:rPr lang="en-US" dirty="0"/>
                        <a:t>DLR URD Section</a:t>
                      </a:r>
                    </a:p>
                  </a:txBody>
                  <a:tcPr/>
                </a:tc>
                <a:tc>
                  <a:txBody>
                    <a:bodyPr/>
                    <a:lstStyle/>
                    <a:p>
                      <a:r>
                        <a:rPr lang="en-US" dirty="0"/>
                        <a:t>LESIA URD Section</a:t>
                      </a:r>
                    </a:p>
                  </a:txBody>
                  <a:tcPr/>
                </a:tc>
                <a:tc>
                  <a:txBody>
                    <a:bodyPr/>
                    <a:lstStyle/>
                    <a:p>
                      <a:r>
                        <a:rPr lang="en-US" dirty="0"/>
                        <a:t>Comparison</a:t>
                      </a:r>
                    </a:p>
                  </a:txBody>
                  <a:tcPr/>
                </a:tc>
                <a:extLst>
                  <a:ext uri="{0D108BD9-81ED-4DB2-BD59-A6C34878D82A}">
                    <a16:rowId xmlns:a16="http://schemas.microsoft.com/office/drawing/2014/main" val="2364535193"/>
                  </a:ext>
                </a:extLst>
              </a:tr>
              <a:tr h="0">
                <a:tc>
                  <a:txBody>
                    <a:bodyPr/>
                    <a:lstStyle/>
                    <a:p>
                      <a:pPr algn="ctr"/>
                      <a:r>
                        <a:rPr lang="en-US" b="1" dirty="0"/>
                        <a:t>4</a:t>
                      </a:r>
                    </a:p>
                  </a:txBody>
                  <a:tcPr anchor="ctr"/>
                </a:tc>
                <a:tc>
                  <a:txBody>
                    <a:bodyPr/>
                    <a:lstStyle/>
                    <a:p>
                      <a:r>
                        <a:rPr lang="en-US" b="1" dirty="0"/>
                        <a:t>Interface Requirements </a:t>
                      </a:r>
                    </a:p>
                  </a:txBody>
                  <a:tcPr/>
                </a:tc>
                <a:tc>
                  <a:txBody>
                    <a:bodyPr/>
                    <a:lstStyle/>
                    <a:p>
                      <a:r>
                        <a:rPr lang="en-US" b="1" dirty="0"/>
                        <a:t>N-FEE / N-DPU interface</a:t>
                      </a:r>
                    </a:p>
                  </a:txBody>
                  <a:tcPr/>
                </a:tc>
                <a:tc>
                  <a:txBody>
                    <a:bodyPr/>
                    <a:lstStyle/>
                    <a:p>
                      <a:endParaRPr lang="en-US" dirty="0"/>
                    </a:p>
                  </a:txBody>
                  <a:tcPr/>
                </a:tc>
                <a:extLst>
                  <a:ext uri="{0D108BD9-81ED-4DB2-BD59-A6C34878D82A}">
                    <a16:rowId xmlns:a16="http://schemas.microsoft.com/office/drawing/2014/main" val="3806619452"/>
                  </a:ext>
                </a:extLst>
              </a:tr>
              <a:tr h="0">
                <a:tc>
                  <a:txBody>
                    <a:bodyPr/>
                    <a:lstStyle/>
                    <a:p>
                      <a:pPr algn="ctr"/>
                      <a:endParaRPr lang="en-US" sz="1000" dirty="0"/>
                    </a:p>
                  </a:txBody>
                  <a:tcPr anchor="ctr"/>
                </a:tc>
                <a:tc>
                  <a:txBody>
                    <a:bodyPr/>
                    <a:lstStyle/>
                    <a:p>
                      <a:pPr algn="r"/>
                      <a:r>
                        <a:rPr lang="en-US" sz="1000" dirty="0"/>
                        <a:t>F-FEE / F-DPU </a:t>
                      </a:r>
                      <a:r>
                        <a:rPr lang="en-US" sz="1000" dirty="0" err="1"/>
                        <a:t>SpaceWire</a:t>
                      </a:r>
                      <a:r>
                        <a:rPr lang="en-US" sz="1000" dirty="0"/>
                        <a:t> Physical Interface </a:t>
                      </a:r>
                    </a:p>
                  </a:txBody>
                  <a:tcPr/>
                </a:tc>
                <a:tc>
                  <a:txBody>
                    <a:bodyPr/>
                    <a:lstStyle/>
                    <a:p>
                      <a:pPr algn="r"/>
                      <a:r>
                        <a:rPr lang="en-US" sz="1000" dirty="0"/>
                        <a:t>N-FEE / N-DPU </a:t>
                      </a:r>
                      <a:r>
                        <a:rPr lang="en-US" sz="1000" dirty="0" err="1"/>
                        <a:t>SpaceWire</a:t>
                      </a:r>
                      <a:r>
                        <a:rPr lang="en-US" sz="1000" dirty="0"/>
                        <a:t> physical interface</a:t>
                      </a:r>
                    </a:p>
                  </a:txBody>
                  <a:tcPr/>
                </a:tc>
                <a:tc>
                  <a:txBody>
                    <a:bodyPr/>
                    <a:lstStyle/>
                    <a:p>
                      <a:r>
                        <a:rPr lang="en-US" sz="1000" dirty="0"/>
                        <a:t>Same Content | No changes needed</a:t>
                      </a:r>
                    </a:p>
                  </a:txBody>
                  <a:tcPr/>
                </a:tc>
                <a:extLst>
                  <a:ext uri="{0D108BD9-81ED-4DB2-BD59-A6C34878D82A}">
                    <a16:rowId xmlns:a16="http://schemas.microsoft.com/office/drawing/2014/main" val="2355406820"/>
                  </a:ext>
                </a:extLst>
              </a:tr>
              <a:tr h="0">
                <a:tc>
                  <a:txBody>
                    <a:bodyPr/>
                    <a:lstStyle/>
                    <a:p>
                      <a:pPr algn="ctr"/>
                      <a:endParaRPr lang="en-US" sz="1000" dirty="0"/>
                    </a:p>
                  </a:txBody>
                  <a:tcPr anchor="ctr"/>
                </a:tc>
                <a:tc>
                  <a:txBody>
                    <a:bodyPr/>
                    <a:lstStyle/>
                    <a:p>
                      <a:pPr algn="r"/>
                      <a:r>
                        <a:rPr lang="en-US" sz="1000" dirty="0"/>
                        <a:t>F-FEE / F-DPU Communication Protocol</a:t>
                      </a:r>
                    </a:p>
                  </a:txBody>
                  <a:tcPr/>
                </a:tc>
                <a:tc>
                  <a:txBody>
                    <a:bodyPr/>
                    <a:lstStyle/>
                    <a:p>
                      <a:pPr algn="r"/>
                      <a:r>
                        <a:rPr lang="en-US" sz="1000" dirty="0"/>
                        <a:t>N-FEE / N-DPU communication protocol</a:t>
                      </a:r>
                    </a:p>
                  </a:txBody>
                  <a:tcPr/>
                </a:tc>
                <a:tc>
                  <a:txBody>
                    <a:bodyPr/>
                    <a:lstStyle/>
                    <a:p>
                      <a:r>
                        <a:rPr lang="en-US" sz="1000" dirty="0"/>
                        <a:t>Same Content | No changes needed</a:t>
                      </a:r>
                    </a:p>
                  </a:txBody>
                  <a:tcPr/>
                </a:tc>
                <a:extLst>
                  <a:ext uri="{0D108BD9-81ED-4DB2-BD59-A6C34878D82A}">
                    <a16:rowId xmlns:a16="http://schemas.microsoft.com/office/drawing/2014/main" val="1672765493"/>
                  </a:ext>
                </a:extLst>
              </a:tr>
              <a:tr h="0">
                <a:tc>
                  <a:txBody>
                    <a:bodyPr/>
                    <a:lstStyle/>
                    <a:p>
                      <a:pPr algn="ctr"/>
                      <a:endParaRPr lang="en-US" sz="1000" dirty="0"/>
                    </a:p>
                  </a:txBody>
                  <a:tcPr anchor="ctr"/>
                </a:tc>
                <a:tc>
                  <a:txBody>
                    <a:bodyPr/>
                    <a:lstStyle/>
                    <a:p>
                      <a:pPr algn="r"/>
                      <a:r>
                        <a:rPr lang="en-US" sz="1000" dirty="0" err="1"/>
                        <a:t>SpaceWire</a:t>
                      </a:r>
                      <a:r>
                        <a:rPr lang="en-US" sz="1000" dirty="0"/>
                        <a:t> / RMAP Interface Configuration </a:t>
                      </a:r>
                    </a:p>
                  </a:txBody>
                  <a:tcPr/>
                </a:tc>
                <a:tc>
                  <a:txBody>
                    <a:bodyPr/>
                    <a:lstStyle/>
                    <a:p>
                      <a:pPr algn="r"/>
                      <a:r>
                        <a:rPr lang="en-US" sz="1000" dirty="0" err="1"/>
                        <a:t>SpaceWire</a:t>
                      </a:r>
                      <a:r>
                        <a:rPr lang="en-US" sz="1000" dirty="0"/>
                        <a:t> / RMAP interface configuration</a:t>
                      </a:r>
                    </a:p>
                  </a:txBody>
                  <a:tcPr/>
                </a:tc>
                <a:tc>
                  <a:txBody>
                    <a:bodyPr/>
                    <a:lstStyle/>
                    <a:p>
                      <a:r>
                        <a:rPr lang="en-US" sz="1000" dirty="0"/>
                        <a:t>Same Content | No changes needed</a:t>
                      </a:r>
                    </a:p>
                  </a:txBody>
                  <a:tcPr/>
                </a:tc>
                <a:extLst>
                  <a:ext uri="{0D108BD9-81ED-4DB2-BD59-A6C34878D82A}">
                    <a16:rowId xmlns:a16="http://schemas.microsoft.com/office/drawing/2014/main" val="975581379"/>
                  </a:ext>
                </a:extLst>
              </a:tr>
              <a:tr h="0">
                <a:tc>
                  <a:txBody>
                    <a:bodyPr/>
                    <a:lstStyle/>
                    <a:p>
                      <a:pPr algn="ctr"/>
                      <a:endParaRPr lang="en-US" sz="1000" dirty="0"/>
                    </a:p>
                  </a:txBody>
                  <a:tcPr anchor="ctr"/>
                </a:tc>
                <a:tc>
                  <a:txBody>
                    <a:bodyPr/>
                    <a:lstStyle/>
                    <a:p>
                      <a:pPr algn="r"/>
                      <a:r>
                        <a:rPr lang="en-US" sz="1000" dirty="0"/>
                        <a:t>RMAP Protocol Management </a:t>
                      </a:r>
                    </a:p>
                  </a:txBody>
                  <a:tcPr/>
                </a:tc>
                <a:tc>
                  <a:txBody>
                    <a:bodyPr/>
                    <a:lstStyle/>
                    <a:p>
                      <a:pPr algn="r"/>
                      <a:r>
                        <a:rPr lang="en-US" sz="1000" dirty="0"/>
                        <a:t>RMAP protocol management</a:t>
                      </a:r>
                    </a:p>
                  </a:txBody>
                  <a:tcPr/>
                </a:tc>
                <a:tc>
                  <a:txBody>
                    <a:bodyPr/>
                    <a:lstStyle/>
                    <a:p>
                      <a:r>
                        <a:rPr lang="en-US" sz="1000" dirty="0"/>
                        <a:t>Same Content | No changes needed</a:t>
                      </a:r>
                    </a:p>
                  </a:txBody>
                  <a:tcPr/>
                </a:tc>
                <a:extLst>
                  <a:ext uri="{0D108BD9-81ED-4DB2-BD59-A6C34878D82A}">
                    <a16:rowId xmlns:a16="http://schemas.microsoft.com/office/drawing/2014/main" val="1519415617"/>
                  </a:ext>
                </a:extLst>
              </a:tr>
              <a:tr h="0">
                <a:tc>
                  <a:txBody>
                    <a:bodyPr/>
                    <a:lstStyle/>
                    <a:p>
                      <a:pPr algn="ctr"/>
                      <a:endParaRPr lang="en-US" sz="1000" dirty="0"/>
                    </a:p>
                  </a:txBody>
                  <a:tcPr anchor="ctr"/>
                </a:tc>
                <a:tc>
                  <a:txBody>
                    <a:bodyPr/>
                    <a:lstStyle/>
                    <a:p>
                      <a:pPr algn="r"/>
                      <a:r>
                        <a:rPr lang="en-US" sz="1000" dirty="0"/>
                        <a:t>RMAP Configuration Areas</a:t>
                      </a:r>
                    </a:p>
                  </a:txBody>
                  <a:tcPr/>
                </a:tc>
                <a:tc>
                  <a:txBody>
                    <a:bodyPr/>
                    <a:lstStyle/>
                    <a:p>
                      <a:pPr algn="r"/>
                      <a:r>
                        <a:rPr lang="en-US" sz="1000" dirty="0"/>
                        <a:t>RMAP configuration areas</a:t>
                      </a:r>
                    </a:p>
                  </a:txBody>
                  <a:tcPr/>
                </a:tc>
                <a:tc>
                  <a:txBody>
                    <a:bodyPr/>
                    <a:lstStyle/>
                    <a:p>
                      <a:r>
                        <a:rPr lang="en-US" sz="1000" dirty="0"/>
                        <a:t>Same Content | No changes needed</a:t>
                      </a:r>
                    </a:p>
                  </a:txBody>
                  <a:tcPr/>
                </a:tc>
                <a:extLst>
                  <a:ext uri="{0D108BD9-81ED-4DB2-BD59-A6C34878D82A}">
                    <a16:rowId xmlns:a16="http://schemas.microsoft.com/office/drawing/2014/main" val="2054721297"/>
                  </a:ext>
                </a:extLst>
              </a:tr>
              <a:tr h="0">
                <a:tc>
                  <a:txBody>
                    <a:bodyPr/>
                    <a:lstStyle/>
                    <a:p>
                      <a:pPr algn="ctr"/>
                      <a:r>
                        <a:rPr lang="en-US" sz="1000" dirty="0"/>
                        <a:t>4.1</a:t>
                      </a:r>
                    </a:p>
                  </a:txBody>
                  <a:tcPr anchor="ctr"/>
                </a:tc>
                <a:tc>
                  <a:txBody>
                    <a:bodyPr/>
                    <a:lstStyle/>
                    <a:p>
                      <a:pPr algn="r"/>
                      <a:r>
                        <a:rPr lang="en-US" sz="1000" dirty="0" err="1"/>
                        <a:t>SpaceWire</a:t>
                      </a:r>
                      <a:r>
                        <a:rPr lang="en-US" sz="1000" dirty="0"/>
                        <a:t> Echoing Mode </a:t>
                      </a:r>
                    </a:p>
                  </a:txBody>
                  <a:tcPr/>
                </a:tc>
                <a:tc>
                  <a:txBody>
                    <a:bodyPr/>
                    <a:lstStyle/>
                    <a:p>
                      <a:pPr algn="r"/>
                      <a:r>
                        <a:rPr lang="en-US" sz="1000" dirty="0"/>
                        <a:t>RMAP echoing mode</a:t>
                      </a:r>
                    </a:p>
                  </a:txBody>
                  <a:tcPr/>
                </a:tc>
                <a:tc>
                  <a:txBody>
                    <a:bodyPr/>
                    <a:lstStyle/>
                    <a:p>
                      <a:r>
                        <a:rPr lang="en-US" sz="1000" dirty="0"/>
                        <a:t>DLR: Considering the original echoing mode definition (through Ethernet)</a:t>
                      </a:r>
                    </a:p>
                    <a:p>
                      <a:r>
                        <a:rPr lang="en-US" sz="1000" dirty="0"/>
                        <a:t>LESIA: Considering the new echoing mode definition (through SpW)</a:t>
                      </a:r>
                    </a:p>
                  </a:txBody>
                  <a:tcPr/>
                </a:tc>
                <a:extLst>
                  <a:ext uri="{0D108BD9-81ED-4DB2-BD59-A6C34878D82A}">
                    <a16:rowId xmlns:a16="http://schemas.microsoft.com/office/drawing/2014/main" val="1779007341"/>
                  </a:ext>
                </a:extLst>
              </a:tr>
              <a:tr h="0">
                <a:tc>
                  <a:txBody>
                    <a:bodyPr/>
                    <a:lstStyle/>
                    <a:p>
                      <a:pPr algn="ctr"/>
                      <a:r>
                        <a:rPr lang="en-US" sz="1000" dirty="0"/>
                        <a:t>4.2</a:t>
                      </a:r>
                    </a:p>
                  </a:txBody>
                  <a:tcPr anchor="ctr"/>
                </a:tc>
                <a:tc>
                  <a:txBody>
                    <a:bodyPr/>
                    <a:lstStyle/>
                    <a:p>
                      <a:pPr algn="r"/>
                      <a:r>
                        <a:rPr lang="en-US" sz="1000" dirty="0"/>
                        <a:t>SpW Logging Mode </a:t>
                      </a:r>
                    </a:p>
                  </a:txBody>
                  <a:tcPr/>
                </a:tc>
                <a:tc>
                  <a:txBody>
                    <a:bodyPr/>
                    <a:lstStyle/>
                    <a:p>
                      <a:pPr algn="r"/>
                      <a:r>
                        <a:rPr lang="en-US" sz="1000" dirty="0"/>
                        <a:t>-</a:t>
                      </a:r>
                    </a:p>
                  </a:txBody>
                  <a:tcPr/>
                </a:tc>
                <a:tc>
                  <a:txBody>
                    <a:bodyPr/>
                    <a:lstStyle/>
                    <a:p>
                      <a:r>
                        <a:rPr lang="en-US" sz="1000" dirty="0"/>
                        <a:t>DLR: Considering the original logging mode definition</a:t>
                      </a:r>
                    </a:p>
                    <a:p>
                      <a:r>
                        <a:rPr lang="en-US" sz="1000" dirty="0"/>
                        <a:t>LESIA: Considering that the logging mode was deleted from the scope of the project</a:t>
                      </a:r>
                    </a:p>
                  </a:txBody>
                  <a:tcPr/>
                </a:tc>
                <a:extLst>
                  <a:ext uri="{0D108BD9-81ED-4DB2-BD59-A6C34878D82A}">
                    <a16:rowId xmlns:a16="http://schemas.microsoft.com/office/drawing/2014/main" val="626877466"/>
                  </a:ext>
                </a:extLst>
              </a:tr>
              <a:tr h="0">
                <a:tc>
                  <a:txBody>
                    <a:bodyPr/>
                    <a:lstStyle/>
                    <a:p>
                      <a:pPr algn="ctr"/>
                      <a:r>
                        <a:rPr lang="en-US" b="1" dirty="0"/>
                        <a:t>5</a:t>
                      </a:r>
                    </a:p>
                  </a:txBody>
                  <a:tcPr anchor="ctr"/>
                </a:tc>
                <a:tc>
                  <a:txBody>
                    <a:bodyPr/>
                    <a:lstStyle/>
                    <a:p>
                      <a:r>
                        <a:rPr lang="en-US" b="1" dirty="0"/>
                        <a:t>Timing and Synchronization Requirements </a:t>
                      </a:r>
                    </a:p>
                  </a:txBody>
                  <a:tcPr/>
                </a:tc>
                <a:tc>
                  <a:txBody>
                    <a:bodyPr/>
                    <a:lstStyle/>
                    <a:p>
                      <a:r>
                        <a:rPr lang="en-US" b="1" dirty="0"/>
                        <a:t>Timing and synchronization management</a:t>
                      </a:r>
                    </a:p>
                  </a:txBody>
                  <a:tcPr/>
                </a:tc>
                <a:tc>
                  <a:txBody>
                    <a:bodyPr/>
                    <a:lstStyle/>
                    <a:p>
                      <a:endParaRPr lang="en-US" dirty="0"/>
                    </a:p>
                  </a:txBody>
                  <a:tcPr/>
                </a:tc>
                <a:extLst>
                  <a:ext uri="{0D108BD9-81ED-4DB2-BD59-A6C34878D82A}">
                    <a16:rowId xmlns:a16="http://schemas.microsoft.com/office/drawing/2014/main" val="1718760917"/>
                  </a:ext>
                </a:extLst>
              </a:tr>
              <a:tr h="0">
                <a:tc>
                  <a:txBody>
                    <a:bodyPr/>
                    <a:lstStyle/>
                    <a:p>
                      <a:pPr algn="ctr"/>
                      <a:r>
                        <a:rPr lang="en-US" sz="1000" dirty="0"/>
                        <a:t>5.1</a:t>
                      </a:r>
                    </a:p>
                  </a:txBody>
                  <a:tcPr anchor="ctr"/>
                </a:tc>
                <a:tc>
                  <a:txBody>
                    <a:bodyPr/>
                    <a:lstStyle/>
                    <a:p>
                      <a:pPr algn="r"/>
                      <a:r>
                        <a:rPr lang="en-US" sz="1000" dirty="0"/>
                        <a:t>F-FEE Timing Configuration</a:t>
                      </a:r>
                    </a:p>
                  </a:txBody>
                  <a:tcPr/>
                </a:tc>
                <a:tc>
                  <a:txBody>
                    <a:bodyPr/>
                    <a:lstStyle/>
                    <a:p>
                      <a:pPr algn="r"/>
                      <a:r>
                        <a:rPr lang="en-US" sz="1000" dirty="0"/>
                        <a:t>N-FEE timing configuration</a:t>
                      </a:r>
                    </a:p>
                  </a:txBody>
                  <a:tcPr/>
                </a:tc>
                <a:tc>
                  <a:txBody>
                    <a:bodyPr/>
                    <a:lstStyle/>
                    <a:p>
                      <a:r>
                        <a:rPr lang="en-US" sz="1000" dirty="0"/>
                        <a:t>a) </a:t>
                      </a:r>
                    </a:p>
                    <a:p>
                      <a:r>
                        <a:rPr lang="en-US" sz="1000" dirty="0"/>
                        <a:t>DLR: Considers all syncs as “the same” (there is no Master Sync concept)</a:t>
                      </a:r>
                    </a:p>
                    <a:p>
                      <a:r>
                        <a:rPr lang="en-US" sz="1000" dirty="0"/>
                        <a:t>LESIA: Considers a Master sync and several timing signal identifications</a:t>
                      </a:r>
                    </a:p>
                    <a:p>
                      <a:r>
                        <a:rPr lang="en-US" sz="1000" dirty="0"/>
                        <a:t>b)</a:t>
                      </a:r>
                    </a:p>
                    <a:p>
                      <a:r>
                        <a:rPr lang="en-US" sz="1000" dirty="0"/>
                        <a:t>Req. D2567 &amp; L447: EP and RT values are different between both solutions</a:t>
                      </a:r>
                    </a:p>
                    <a:p>
                      <a:r>
                        <a:rPr lang="en-US" sz="1000" dirty="0"/>
                        <a:t>c)</a:t>
                      </a:r>
                    </a:p>
                    <a:p>
                      <a:r>
                        <a:rPr lang="en-US" sz="1000" dirty="0"/>
                        <a:t>Req. D2659 &amp; L829:EP and RT changes by PUS were changed in LESIA r1+ delivery to line and columns delays.</a:t>
                      </a:r>
                    </a:p>
                    <a:p>
                      <a:r>
                        <a:rPr lang="en-US" sz="1000" dirty="0"/>
                        <a:t>d)</a:t>
                      </a:r>
                    </a:p>
                    <a:p>
                      <a:r>
                        <a:rPr lang="en-US" sz="1000" dirty="0"/>
                        <a:t>DLR requests a real data latency of 10ms in INTERACTIVE MODES</a:t>
                      </a:r>
                    </a:p>
                  </a:txBody>
                  <a:tcPr/>
                </a:tc>
                <a:extLst>
                  <a:ext uri="{0D108BD9-81ED-4DB2-BD59-A6C34878D82A}">
                    <a16:rowId xmlns:a16="http://schemas.microsoft.com/office/drawing/2014/main" val="716720100"/>
                  </a:ext>
                </a:extLst>
              </a:tr>
            </a:tbl>
          </a:graphicData>
        </a:graphic>
      </p:graphicFrame>
    </p:spTree>
    <p:extLst>
      <p:ext uri="{BB962C8B-B14F-4D97-AF65-F5344CB8AC3E}">
        <p14:creationId xmlns:p14="http://schemas.microsoft.com/office/powerpoint/2010/main" val="3950755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AA3C5-98FC-4044-BCA1-4D5F5881A090}"/>
              </a:ext>
            </a:extLst>
          </p:cNvPr>
          <p:cNvSpPr>
            <a:spLocks noGrp="1"/>
          </p:cNvSpPr>
          <p:nvPr>
            <p:ph type="title"/>
          </p:nvPr>
        </p:nvSpPr>
        <p:spPr/>
        <p:txBody>
          <a:bodyPr/>
          <a:lstStyle/>
          <a:p>
            <a:r>
              <a:rPr lang="en-US" dirty="0"/>
              <a:t>URD Comparison: N-FEE x F-FEE</a:t>
            </a:r>
          </a:p>
        </p:txBody>
      </p:sp>
      <p:graphicFrame>
        <p:nvGraphicFramePr>
          <p:cNvPr id="4" name="Tabela 4">
            <a:extLst>
              <a:ext uri="{FF2B5EF4-FFF2-40B4-BE49-F238E27FC236}">
                <a16:creationId xmlns:a16="http://schemas.microsoft.com/office/drawing/2014/main" id="{A95E9FF9-C1E5-44A6-AF57-5ECF0D548A6A}"/>
              </a:ext>
            </a:extLst>
          </p:cNvPr>
          <p:cNvGraphicFramePr>
            <a:graphicFrameLocks noGrp="1"/>
          </p:cNvGraphicFramePr>
          <p:nvPr>
            <p:extLst>
              <p:ext uri="{D42A27DB-BD31-4B8C-83A1-F6EECF244321}">
                <p14:modId xmlns:p14="http://schemas.microsoft.com/office/powerpoint/2010/main" val="2009116288"/>
              </p:ext>
            </p:extLst>
          </p:nvPr>
        </p:nvGraphicFramePr>
        <p:xfrm>
          <a:off x="362183" y="1318380"/>
          <a:ext cx="11420242" cy="271272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643075341"/>
                    </a:ext>
                  </a:extLst>
                </a:gridCol>
                <a:gridCol w="2866909">
                  <a:extLst>
                    <a:ext uri="{9D8B030D-6E8A-4147-A177-3AD203B41FA5}">
                      <a16:colId xmlns:a16="http://schemas.microsoft.com/office/drawing/2014/main" val="4032883606"/>
                    </a:ext>
                  </a:extLst>
                </a:gridCol>
                <a:gridCol w="2866909">
                  <a:extLst>
                    <a:ext uri="{9D8B030D-6E8A-4147-A177-3AD203B41FA5}">
                      <a16:colId xmlns:a16="http://schemas.microsoft.com/office/drawing/2014/main" val="3666134444"/>
                    </a:ext>
                  </a:extLst>
                </a:gridCol>
                <a:gridCol w="5335269">
                  <a:extLst>
                    <a:ext uri="{9D8B030D-6E8A-4147-A177-3AD203B41FA5}">
                      <a16:colId xmlns:a16="http://schemas.microsoft.com/office/drawing/2014/main" val="3747172253"/>
                    </a:ext>
                  </a:extLst>
                </a:gridCol>
              </a:tblGrid>
              <a:tr h="0">
                <a:tc>
                  <a:txBody>
                    <a:bodyPr/>
                    <a:lstStyle/>
                    <a:p>
                      <a:r>
                        <a:rPr lang="en-US" dirty="0"/>
                        <a:t>#</a:t>
                      </a:r>
                    </a:p>
                  </a:txBody>
                  <a:tcPr/>
                </a:tc>
                <a:tc>
                  <a:txBody>
                    <a:bodyPr/>
                    <a:lstStyle/>
                    <a:p>
                      <a:r>
                        <a:rPr lang="en-US" dirty="0"/>
                        <a:t>DLR URD Section</a:t>
                      </a:r>
                    </a:p>
                  </a:txBody>
                  <a:tcPr/>
                </a:tc>
                <a:tc>
                  <a:txBody>
                    <a:bodyPr/>
                    <a:lstStyle/>
                    <a:p>
                      <a:r>
                        <a:rPr lang="en-US" dirty="0"/>
                        <a:t>LESIA URD Section</a:t>
                      </a:r>
                    </a:p>
                  </a:txBody>
                  <a:tcPr/>
                </a:tc>
                <a:tc>
                  <a:txBody>
                    <a:bodyPr/>
                    <a:lstStyle/>
                    <a:p>
                      <a:r>
                        <a:rPr lang="en-US" dirty="0"/>
                        <a:t>Comparison</a:t>
                      </a:r>
                    </a:p>
                  </a:txBody>
                  <a:tcPr/>
                </a:tc>
                <a:extLst>
                  <a:ext uri="{0D108BD9-81ED-4DB2-BD59-A6C34878D82A}">
                    <a16:rowId xmlns:a16="http://schemas.microsoft.com/office/drawing/2014/main" val="2364535193"/>
                  </a:ext>
                </a:extLst>
              </a:tr>
              <a:tr h="0">
                <a:tc>
                  <a:txBody>
                    <a:bodyPr/>
                    <a:lstStyle/>
                    <a:p>
                      <a:pPr algn="ctr"/>
                      <a:r>
                        <a:rPr lang="en-US" sz="1000" dirty="0"/>
                        <a:t>5.2</a:t>
                      </a:r>
                    </a:p>
                  </a:txBody>
                  <a:tcPr anchor="ctr"/>
                </a:tc>
                <a:tc>
                  <a:txBody>
                    <a:bodyPr/>
                    <a:lstStyle/>
                    <a:p>
                      <a:pPr algn="r"/>
                      <a:r>
                        <a:rPr lang="en-US" sz="1000" dirty="0"/>
                        <a:t>Synchronization Signal </a:t>
                      </a:r>
                    </a:p>
                  </a:txBody>
                  <a:tcPr/>
                </a:tc>
                <a:tc>
                  <a:txBody>
                    <a:bodyPr/>
                    <a:lstStyle/>
                    <a:p>
                      <a:pPr algn="r"/>
                      <a:r>
                        <a:rPr lang="en-US" sz="1000" dirty="0"/>
                        <a:t>Synchronization signal</a:t>
                      </a:r>
                    </a:p>
                  </a:txBody>
                  <a:tcPr/>
                </a:tc>
                <a:tc>
                  <a:txBody>
                    <a:bodyPr/>
                    <a:lstStyle/>
                    <a:p>
                      <a:r>
                        <a:rPr lang="en-US" sz="1000" dirty="0"/>
                        <a:t>LESIA requirements regarding the need of a FN (910), EP (1064), EP config at startup (1065 &amp; 1066 &amp; 1067), use a N-FEE unused as a Synch Provider (1125 &amp; 1126) are not listed by DLR</a:t>
                      </a:r>
                    </a:p>
                  </a:txBody>
                  <a:tcPr/>
                </a:tc>
                <a:extLst>
                  <a:ext uri="{0D108BD9-81ED-4DB2-BD59-A6C34878D82A}">
                    <a16:rowId xmlns:a16="http://schemas.microsoft.com/office/drawing/2014/main" val="157967154"/>
                  </a:ext>
                </a:extLst>
              </a:tr>
              <a:tr h="0">
                <a:tc>
                  <a:txBody>
                    <a:bodyPr/>
                    <a:lstStyle/>
                    <a:p>
                      <a:pPr algn="ctr"/>
                      <a:r>
                        <a:rPr lang="en-US" sz="1000" dirty="0"/>
                        <a:t>5.3</a:t>
                      </a:r>
                    </a:p>
                  </a:txBody>
                  <a:tcPr anchor="ctr"/>
                </a:tc>
                <a:tc>
                  <a:txBody>
                    <a:bodyPr/>
                    <a:lstStyle/>
                    <a:p>
                      <a:pPr algn="r"/>
                      <a:r>
                        <a:rPr lang="en-US" sz="1000" dirty="0"/>
                        <a:t>Time Code Management </a:t>
                      </a:r>
                    </a:p>
                  </a:txBody>
                  <a:tcPr/>
                </a:tc>
                <a:tc>
                  <a:txBody>
                    <a:bodyPr/>
                    <a:lstStyle/>
                    <a:p>
                      <a:pPr algn="r"/>
                      <a:r>
                        <a:rPr lang="en-US" sz="1000" dirty="0"/>
                        <a:t>Time-code management</a:t>
                      </a:r>
                    </a:p>
                  </a:txBody>
                  <a:tcPr/>
                </a:tc>
                <a:tc>
                  <a:txBody>
                    <a:bodyPr/>
                    <a:lstStyle/>
                    <a:p>
                      <a:r>
                        <a:rPr lang="en-US" sz="1000" dirty="0"/>
                        <a:t>a)</a:t>
                      </a:r>
                    </a:p>
                    <a:p>
                      <a:r>
                        <a:rPr lang="en-US" sz="1000" dirty="0"/>
                        <a:t>LESIA requirements 488 and 838 shall not be applicable to DLR:</a:t>
                      </a:r>
                    </a:p>
                    <a:p>
                      <a:r>
                        <a:rPr lang="en-US" sz="1000" dirty="0"/>
                        <a:t>488: The </a:t>
                      </a:r>
                      <a:r>
                        <a:rPr lang="en-US" sz="1000" dirty="0" err="1"/>
                        <a:t>SpaceWire</a:t>
                      </a:r>
                      <a:r>
                        <a:rPr lang="en-US" sz="1000" dirty="0"/>
                        <a:t> time-code sent by the SimuCam MEB shall be the same for all </a:t>
                      </a:r>
                    </a:p>
                    <a:p>
                      <a:r>
                        <a:rPr lang="en-US" sz="1000" dirty="0"/>
                        <a:t>the links. </a:t>
                      </a:r>
                    </a:p>
                    <a:p>
                      <a:r>
                        <a:rPr lang="en-US" sz="1000" dirty="0"/>
                        <a:t>838: Deleted</a:t>
                      </a:r>
                    </a:p>
                    <a:p>
                      <a:r>
                        <a:rPr lang="en-US" sz="1000" dirty="0"/>
                        <a:t>b)</a:t>
                      </a:r>
                    </a:p>
                    <a:p>
                      <a:r>
                        <a:rPr lang="en-US" sz="1000" dirty="0"/>
                        <a:t>DLR stands that “The SimuCam MEB shall allow the user to select, via an Ethernet command, which </a:t>
                      </a:r>
                      <a:r>
                        <a:rPr lang="en-US" sz="1000" dirty="0" err="1"/>
                        <a:t>SpaceWire</a:t>
                      </a:r>
                      <a:r>
                        <a:rPr lang="en-US" sz="1000" dirty="0"/>
                        <a:t> link to use for time-code transmission”</a:t>
                      </a:r>
                    </a:p>
                  </a:txBody>
                  <a:tcPr/>
                </a:tc>
                <a:extLst>
                  <a:ext uri="{0D108BD9-81ED-4DB2-BD59-A6C34878D82A}">
                    <a16:rowId xmlns:a16="http://schemas.microsoft.com/office/drawing/2014/main" val="2299446644"/>
                  </a:ext>
                </a:extLst>
              </a:tr>
              <a:tr h="0">
                <a:tc>
                  <a:txBody>
                    <a:bodyPr/>
                    <a:lstStyle/>
                    <a:p>
                      <a:pPr algn="ctr"/>
                      <a:endParaRPr lang="en-US" sz="1000" dirty="0"/>
                    </a:p>
                  </a:txBody>
                  <a:tcPr anchor="ctr"/>
                </a:tc>
                <a:tc>
                  <a:txBody>
                    <a:bodyPr/>
                    <a:lstStyle/>
                    <a:p>
                      <a:pPr algn="r"/>
                      <a:r>
                        <a:rPr lang="en-US" sz="1000" dirty="0"/>
                        <a:t>Readout Order</a:t>
                      </a:r>
                    </a:p>
                  </a:txBody>
                  <a:tcPr/>
                </a:tc>
                <a:tc>
                  <a:txBody>
                    <a:bodyPr/>
                    <a:lstStyle/>
                    <a:p>
                      <a:pPr algn="r"/>
                      <a:r>
                        <a:rPr lang="en-US" sz="1000" dirty="0"/>
                        <a:t>-</a:t>
                      </a:r>
                    </a:p>
                  </a:txBody>
                  <a:tcPr/>
                </a:tc>
                <a:tc>
                  <a:txBody>
                    <a:bodyPr/>
                    <a:lstStyle/>
                    <a:p>
                      <a:r>
                        <a:rPr lang="en-US" sz="1000" dirty="0"/>
                        <a:t>MOVED TO ITEM 7</a:t>
                      </a:r>
                    </a:p>
                  </a:txBody>
                  <a:tcPr/>
                </a:tc>
                <a:extLst>
                  <a:ext uri="{0D108BD9-81ED-4DB2-BD59-A6C34878D82A}">
                    <a16:rowId xmlns:a16="http://schemas.microsoft.com/office/drawing/2014/main" val="3089519109"/>
                  </a:ext>
                </a:extLst>
              </a:tr>
              <a:tr h="0">
                <a:tc>
                  <a:txBody>
                    <a:bodyPr/>
                    <a:lstStyle/>
                    <a:p>
                      <a:pPr algn="ctr"/>
                      <a:r>
                        <a:rPr lang="en-US" sz="1000" dirty="0"/>
                        <a:t>5.4</a:t>
                      </a:r>
                    </a:p>
                  </a:txBody>
                  <a:tcPr anchor="ctr"/>
                </a:tc>
                <a:tc>
                  <a:txBody>
                    <a:bodyPr/>
                    <a:lstStyle/>
                    <a:p>
                      <a:pPr algn="r"/>
                      <a:r>
                        <a:rPr lang="en-US" sz="1000" dirty="0"/>
                        <a:t>Synchronization Reset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Synchronization reset</a:t>
                      </a:r>
                    </a:p>
                    <a:p>
                      <a:pPr algn="r"/>
                      <a:endParaRPr lang="en-US" sz="1000" dirty="0"/>
                    </a:p>
                  </a:txBody>
                  <a:tcPr/>
                </a:tc>
                <a:tc>
                  <a:txBody>
                    <a:bodyPr/>
                    <a:lstStyle/>
                    <a:p>
                      <a:r>
                        <a:rPr lang="en-US" sz="1000" dirty="0"/>
                        <a:t>DLR establishes the presence of an auto reset mode, to be enabled and disabled by ethernet (LESIA don’t have this requirement).</a:t>
                      </a:r>
                    </a:p>
                  </a:txBody>
                  <a:tcPr/>
                </a:tc>
                <a:extLst>
                  <a:ext uri="{0D108BD9-81ED-4DB2-BD59-A6C34878D82A}">
                    <a16:rowId xmlns:a16="http://schemas.microsoft.com/office/drawing/2014/main" val="904369"/>
                  </a:ext>
                </a:extLst>
              </a:tr>
            </a:tbl>
          </a:graphicData>
        </a:graphic>
      </p:graphicFrame>
    </p:spTree>
    <p:extLst>
      <p:ext uri="{BB962C8B-B14F-4D97-AF65-F5344CB8AC3E}">
        <p14:creationId xmlns:p14="http://schemas.microsoft.com/office/powerpoint/2010/main" val="2305164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AA3C5-98FC-4044-BCA1-4D5F5881A090}"/>
              </a:ext>
            </a:extLst>
          </p:cNvPr>
          <p:cNvSpPr>
            <a:spLocks noGrp="1"/>
          </p:cNvSpPr>
          <p:nvPr>
            <p:ph type="title"/>
          </p:nvPr>
        </p:nvSpPr>
        <p:spPr/>
        <p:txBody>
          <a:bodyPr/>
          <a:lstStyle/>
          <a:p>
            <a:r>
              <a:rPr lang="en-US" dirty="0"/>
              <a:t>URD Comparison: N-FEE x F-FEE</a:t>
            </a:r>
          </a:p>
        </p:txBody>
      </p:sp>
      <p:graphicFrame>
        <p:nvGraphicFramePr>
          <p:cNvPr id="4" name="Tabela 4">
            <a:extLst>
              <a:ext uri="{FF2B5EF4-FFF2-40B4-BE49-F238E27FC236}">
                <a16:creationId xmlns:a16="http://schemas.microsoft.com/office/drawing/2014/main" id="{A95E9FF9-C1E5-44A6-AF57-5ECF0D548A6A}"/>
              </a:ext>
            </a:extLst>
          </p:cNvPr>
          <p:cNvGraphicFramePr>
            <a:graphicFrameLocks noGrp="1"/>
          </p:cNvGraphicFramePr>
          <p:nvPr>
            <p:extLst>
              <p:ext uri="{D42A27DB-BD31-4B8C-83A1-F6EECF244321}">
                <p14:modId xmlns:p14="http://schemas.microsoft.com/office/powerpoint/2010/main" val="68386735"/>
              </p:ext>
            </p:extLst>
          </p:nvPr>
        </p:nvGraphicFramePr>
        <p:xfrm>
          <a:off x="362183" y="1318380"/>
          <a:ext cx="11496442" cy="4602480"/>
        </p:xfrm>
        <a:graphic>
          <a:graphicData uri="http://schemas.openxmlformats.org/drawingml/2006/table">
            <a:tbl>
              <a:tblPr firstRow="1" bandRow="1">
                <a:tableStyleId>{5C22544A-7EE6-4342-B048-85BDC9FD1C3A}</a:tableStyleId>
              </a:tblPr>
              <a:tblGrid>
                <a:gridCol w="476017">
                  <a:extLst>
                    <a:ext uri="{9D8B030D-6E8A-4147-A177-3AD203B41FA5}">
                      <a16:colId xmlns:a16="http://schemas.microsoft.com/office/drawing/2014/main" val="1938901071"/>
                    </a:ext>
                  </a:extLst>
                </a:gridCol>
                <a:gridCol w="3289745">
                  <a:extLst>
                    <a:ext uri="{9D8B030D-6E8A-4147-A177-3AD203B41FA5}">
                      <a16:colId xmlns:a16="http://schemas.microsoft.com/office/drawing/2014/main" val="4032883606"/>
                    </a:ext>
                  </a:extLst>
                </a:gridCol>
                <a:gridCol w="3187255">
                  <a:extLst>
                    <a:ext uri="{9D8B030D-6E8A-4147-A177-3AD203B41FA5}">
                      <a16:colId xmlns:a16="http://schemas.microsoft.com/office/drawing/2014/main" val="3666134444"/>
                    </a:ext>
                  </a:extLst>
                </a:gridCol>
                <a:gridCol w="4543425">
                  <a:extLst>
                    <a:ext uri="{9D8B030D-6E8A-4147-A177-3AD203B41FA5}">
                      <a16:colId xmlns:a16="http://schemas.microsoft.com/office/drawing/2014/main" val="3747172253"/>
                    </a:ext>
                  </a:extLst>
                </a:gridCol>
              </a:tblGrid>
              <a:tr h="0">
                <a:tc>
                  <a:txBody>
                    <a:bodyPr/>
                    <a:lstStyle/>
                    <a:p>
                      <a:pPr algn="ctr"/>
                      <a:r>
                        <a:rPr lang="en-US" dirty="0"/>
                        <a:t>#</a:t>
                      </a:r>
                    </a:p>
                  </a:txBody>
                  <a:tcPr anchor="ctr"/>
                </a:tc>
                <a:tc>
                  <a:txBody>
                    <a:bodyPr/>
                    <a:lstStyle/>
                    <a:p>
                      <a:r>
                        <a:rPr lang="en-US" dirty="0"/>
                        <a:t>DLR URD Section</a:t>
                      </a:r>
                    </a:p>
                  </a:txBody>
                  <a:tcPr/>
                </a:tc>
                <a:tc>
                  <a:txBody>
                    <a:bodyPr/>
                    <a:lstStyle/>
                    <a:p>
                      <a:r>
                        <a:rPr lang="en-US" dirty="0"/>
                        <a:t>LESIA URD Section</a:t>
                      </a:r>
                    </a:p>
                  </a:txBody>
                  <a:tcPr/>
                </a:tc>
                <a:tc>
                  <a:txBody>
                    <a:bodyPr/>
                    <a:lstStyle/>
                    <a:p>
                      <a:r>
                        <a:rPr lang="en-US" dirty="0"/>
                        <a:t>Comparison</a:t>
                      </a:r>
                    </a:p>
                  </a:txBody>
                  <a:tcPr/>
                </a:tc>
                <a:extLst>
                  <a:ext uri="{0D108BD9-81ED-4DB2-BD59-A6C34878D82A}">
                    <a16:rowId xmlns:a16="http://schemas.microsoft.com/office/drawing/2014/main" val="2364535193"/>
                  </a:ext>
                </a:extLst>
              </a:tr>
              <a:tr h="0">
                <a:tc>
                  <a:txBody>
                    <a:bodyPr/>
                    <a:lstStyle/>
                    <a:p>
                      <a:pPr algn="ctr"/>
                      <a:r>
                        <a:rPr lang="en-US" b="1" dirty="0"/>
                        <a:t>6</a:t>
                      </a:r>
                    </a:p>
                  </a:txBody>
                  <a:tcPr anchor="ctr"/>
                </a:tc>
                <a:tc>
                  <a:txBody>
                    <a:bodyPr/>
                    <a:lstStyle/>
                    <a:p>
                      <a:r>
                        <a:rPr lang="en-US" b="1" dirty="0"/>
                        <a:t>SSD Management Requirements</a:t>
                      </a:r>
                    </a:p>
                  </a:txBody>
                  <a:tcPr anchor="ctr"/>
                </a:tc>
                <a:tc>
                  <a:txBody>
                    <a:bodyPr/>
                    <a:lstStyle/>
                    <a:p>
                      <a:r>
                        <a:rPr lang="en-US" b="1" dirty="0"/>
                        <a:t>SSD management</a:t>
                      </a:r>
                    </a:p>
                  </a:txBody>
                  <a:tcPr anchor="ctr"/>
                </a:tc>
                <a:tc>
                  <a:txBody>
                    <a:bodyPr/>
                    <a:lstStyle/>
                    <a:p>
                      <a:endParaRPr lang="en-US" b="1" dirty="0"/>
                    </a:p>
                  </a:txBody>
                  <a:tcPr anchor="ctr"/>
                </a:tc>
                <a:extLst>
                  <a:ext uri="{0D108BD9-81ED-4DB2-BD59-A6C34878D82A}">
                    <a16:rowId xmlns:a16="http://schemas.microsoft.com/office/drawing/2014/main" val="1523910119"/>
                  </a:ext>
                </a:extLst>
              </a:tr>
              <a:tr h="0">
                <a:tc>
                  <a:txBody>
                    <a:bodyPr/>
                    <a:lstStyle/>
                    <a:p>
                      <a:pPr algn="ctr"/>
                      <a:endParaRPr lang="en-US" sz="1000" dirty="0"/>
                    </a:p>
                  </a:txBody>
                  <a:tcPr anchor="ctr"/>
                </a:tc>
                <a:tc>
                  <a:txBody>
                    <a:bodyPr/>
                    <a:lstStyle/>
                    <a:p>
                      <a:pPr algn="r"/>
                      <a:r>
                        <a:rPr lang="en-US" sz="1000" dirty="0"/>
                        <a:t>SSD Storage Unit </a:t>
                      </a:r>
                    </a:p>
                  </a:txBody>
                  <a:tcPr anchor="ctr"/>
                </a:tc>
                <a:tc>
                  <a:txBody>
                    <a:bodyPr/>
                    <a:lstStyle/>
                    <a:p>
                      <a:pPr algn="r"/>
                      <a:r>
                        <a:rPr lang="en-US" sz="1000" dirty="0"/>
                        <a:t>SSD storage unit</a:t>
                      </a:r>
                    </a:p>
                  </a:txBody>
                  <a:tcPr anchor="ctr"/>
                </a:tc>
                <a:tc>
                  <a:txBody>
                    <a:bodyPr/>
                    <a:lstStyle/>
                    <a:p>
                      <a:r>
                        <a:rPr lang="en-US" sz="1000" dirty="0"/>
                        <a:t>Same Content | No changes needed</a:t>
                      </a:r>
                    </a:p>
                  </a:txBody>
                  <a:tcPr anchor="ctr"/>
                </a:tc>
                <a:extLst>
                  <a:ext uri="{0D108BD9-81ED-4DB2-BD59-A6C34878D82A}">
                    <a16:rowId xmlns:a16="http://schemas.microsoft.com/office/drawing/2014/main" val="1377487050"/>
                  </a:ext>
                </a:extLst>
              </a:tr>
              <a:tr h="0">
                <a:tc>
                  <a:txBody>
                    <a:bodyPr/>
                    <a:lstStyle/>
                    <a:p>
                      <a:pPr algn="ctr"/>
                      <a:endParaRPr lang="en-US" sz="1000" dirty="0"/>
                    </a:p>
                  </a:txBody>
                  <a:tcPr anchor="ctr"/>
                </a:tc>
                <a:tc>
                  <a:txBody>
                    <a:bodyPr/>
                    <a:lstStyle/>
                    <a:p>
                      <a:pPr algn="r"/>
                      <a:r>
                        <a:rPr lang="en-US" sz="1000" dirty="0"/>
                        <a:t>Full image Storage Management </a:t>
                      </a:r>
                    </a:p>
                  </a:txBody>
                  <a:tcPr anchor="ctr"/>
                </a:tc>
                <a:tc>
                  <a:txBody>
                    <a:bodyPr/>
                    <a:lstStyle/>
                    <a:p>
                      <a:pPr algn="r"/>
                      <a:r>
                        <a:rPr lang="en-US" sz="1000" dirty="0" err="1"/>
                        <a:t>Fullimage</a:t>
                      </a:r>
                      <a:r>
                        <a:rPr lang="en-US" sz="1000" dirty="0"/>
                        <a:t> storage management</a:t>
                      </a:r>
                    </a:p>
                  </a:txBody>
                  <a:tcPr anchor="ctr"/>
                </a:tc>
                <a:tc>
                  <a:txBody>
                    <a:bodyPr/>
                    <a:lstStyle/>
                    <a:p>
                      <a:r>
                        <a:rPr lang="en-US" sz="1000" dirty="0"/>
                        <a:t>Same Content | No changes needed</a:t>
                      </a:r>
                    </a:p>
                  </a:txBody>
                  <a:tcPr anchor="ctr"/>
                </a:tc>
                <a:extLst>
                  <a:ext uri="{0D108BD9-81ED-4DB2-BD59-A6C34878D82A}">
                    <a16:rowId xmlns:a16="http://schemas.microsoft.com/office/drawing/2014/main" val="4262529720"/>
                  </a:ext>
                </a:extLst>
              </a:tr>
              <a:tr h="0">
                <a:tc>
                  <a:txBody>
                    <a:bodyPr/>
                    <a:lstStyle/>
                    <a:p>
                      <a:pPr algn="ctr"/>
                      <a:endParaRPr lang="en-US" sz="1000" dirty="0"/>
                    </a:p>
                  </a:txBody>
                  <a:tcPr anchor="ctr"/>
                </a:tc>
                <a:tc>
                  <a:txBody>
                    <a:bodyPr/>
                    <a:lstStyle/>
                    <a:p>
                      <a:pPr algn="r"/>
                      <a:r>
                        <a:rPr lang="en-US" sz="1000" dirty="0"/>
                        <a:t>Window Stack Storage Management </a:t>
                      </a:r>
                    </a:p>
                  </a:txBody>
                  <a:tcPr anchor="ctr"/>
                </a:tc>
                <a:tc>
                  <a:txBody>
                    <a:bodyPr/>
                    <a:lstStyle/>
                    <a:p>
                      <a:pPr algn="r"/>
                      <a:r>
                        <a:rPr lang="en-US" sz="1000" dirty="0"/>
                        <a:t>Window stack storage management</a:t>
                      </a:r>
                    </a:p>
                  </a:txBody>
                  <a:tcPr anchor="ctr"/>
                </a:tc>
                <a:tc>
                  <a:txBody>
                    <a:bodyPr/>
                    <a:lstStyle/>
                    <a:p>
                      <a:r>
                        <a:rPr lang="en-US" sz="1000" dirty="0"/>
                        <a:t>Same Content | No changes needed</a:t>
                      </a:r>
                    </a:p>
                  </a:txBody>
                  <a:tcPr anchor="ctr"/>
                </a:tc>
                <a:extLst>
                  <a:ext uri="{0D108BD9-81ED-4DB2-BD59-A6C34878D82A}">
                    <a16:rowId xmlns:a16="http://schemas.microsoft.com/office/drawing/2014/main" val="1718842670"/>
                  </a:ext>
                </a:extLst>
              </a:tr>
              <a:tr h="0">
                <a:tc>
                  <a:txBody>
                    <a:bodyPr/>
                    <a:lstStyle/>
                    <a:p>
                      <a:pPr algn="ctr"/>
                      <a:r>
                        <a:rPr lang="en-US" b="1" dirty="0"/>
                        <a:t>7</a:t>
                      </a:r>
                    </a:p>
                  </a:txBody>
                  <a:tcPr anchor="ctr"/>
                </a:tc>
                <a:tc>
                  <a:txBody>
                    <a:bodyPr/>
                    <a:lstStyle/>
                    <a:p>
                      <a:endParaRPr lang="en-US" b="1" dirty="0"/>
                    </a:p>
                  </a:txBody>
                  <a:tcPr anchor="ctr"/>
                </a:tc>
                <a:tc>
                  <a:txBody>
                    <a:bodyPr/>
                    <a:lstStyle/>
                    <a:p>
                      <a:r>
                        <a:rPr lang="en-US" b="1" dirty="0"/>
                        <a:t>N-FEE Digitalization simulation</a:t>
                      </a:r>
                    </a:p>
                  </a:txBody>
                  <a:tcPr anchor="ctr"/>
                </a:tc>
                <a:tc>
                  <a:txBody>
                    <a:bodyPr/>
                    <a:lstStyle/>
                    <a:p>
                      <a:endParaRPr lang="en-US" b="1" dirty="0"/>
                    </a:p>
                  </a:txBody>
                  <a:tcPr anchor="ctr"/>
                </a:tc>
                <a:extLst>
                  <a:ext uri="{0D108BD9-81ED-4DB2-BD59-A6C34878D82A}">
                    <a16:rowId xmlns:a16="http://schemas.microsoft.com/office/drawing/2014/main" val="2091652610"/>
                  </a:ext>
                </a:extLst>
              </a:tr>
              <a:tr h="0">
                <a:tc>
                  <a:txBody>
                    <a:bodyPr/>
                    <a:lstStyle/>
                    <a:p>
                      <a:pPr algn="ctr"/>
                      <a:r>
                        <a:rPr lang="en-US" sz="1000" b="0" kern="1200" dirty="0">
                          <a:solidFill>
                            <a:schemeClr val="dk1"/>
                          </a:solidFill>
                          <a:latin typeface="+mn-lt"/>
                          <a:ea typeface="+mn-ea"/>
                          <a:cs typeface="+mn-cs"/>
                        </a:rPr>
                        <a:t>7.1</a:t>
                      </a:r>
                    </a:p>
                  </a:txBody>
                  <a:tcPr anchor="ctr"/>
                </a:tc>
                <a:tc>
                  <a:txBody>
                    <a:bodyPr/>
                    <a:lstStyle/>
                    <a:p>
                      <a:pPr algn="r"/>
                      <a:endParaRPr lang="en-US" b="1" dirty="0"/>
                    </a:p>
                  </a:txBody>
                  <a:tcPr anchor="ctr"/>
                </a:tc>
                <a:tc>
                  <a:txBody>
                    <a:bodyPr/>
                    <a:lstStyle/>
                    <a:p>
                      <a:pPr algn="r"/>
                      <a:r>
                        <a:rPr lang="en-US" sz="1000" b="0" dirty="0"/>
                        <a:t>Digitalization area definition</a:t>
                      </a:r>
                    </a:p>
                  </a:txBody>
                  <a:tcPr anchor="ctr"/>
                </a:tc>
                <a:tc>
                  <a:txBody>
                    <a:bodyPr/>
                    <a:lstStyle/>
                    <a:p>
                      <a:pPr marL="0" algn="l" defTabSz="914400" rtl="0" eaLnBrk="1" latinLnBrk="0" hangingPunct="1"/>
                      <a:r>
                        <a:rPr lang="en-US" sz="1000" b="0" kern="1200" dirty="0">
                          <a:solidFill>
                            <a:schemeClr val="dk1"/>
                          </a:solidFill>
                          <a:latin typeface="+mn-lt"/>
                          <a:ea typeface="+mn-ea"/>
                          <a:cs typeface="+mn-cs"/>
                        </a:rPr>
                        <a:t>LESIA defines a Digitalization function, where the user chooses the first and the last rows to be digitized – this is not a requirement for DLR in this URD version.</a:t>
                      </a:r>
                    </a:p>
                  </a:txBody>
                  <a:tcPr anchor="ctr"/>
                </a:tc>
                <a:extLst>
                  <a:ext uri="{0D108BD9-81ED-4DB2-BD59-A6C34878D82A}">
                    <a16:rowId xmlns:a16="http://schemas.microsoft.com/office/drawing/2014/main" val="2085732555"/>
                  </a:ext>
                </a:extLst>
              </a:tr>
              <a:tr h="0">
                <a:tc>
                  <a:txBody>
                    <a:bodyPr/>
                    <a:lstStyle/>
                    <a:p>
                      <a:pPr marL="0" algn="ctr" defTabSz="914400" rtl="0" eaLnBrk="1" latinLnBrk="0" hangingPunct="1"/>
                      <a:r>
                        <a:rPr lang="en-US" sz="1000" b="0" kern="1200" dirty="0">
                          <a:solidFill>
                            <a:schemeClr val="dk1"/>
                          </a:solidFill>
                          <a:latin typeface="+mn-lt"/>
                          <a:ea typeface="+mn-ea"/>
                          <a:cs typeface="+mn-cs"/>
                        </a:rPr>
                        <a:t>7.2</a:t>
                      </a:r>
                    </a:p>
                  </a:txBody>
                  <a:tcPr anchor="ctr"/>
                </a:tc>
                <a:tc>
                  <a:txBody>
                    <a:bodyPr/>
                    <a:lstStyle/>
                    <a:p>
                      <a:pPr marL="0" algn="r" defTabSz="914400" rtl="0" eaLnBrk="1" latinLnBrk="0" hangingPunct="1"/>
                      <a:r>
                        <a:rPr lang="en-US" sz="1000" b="0" kern="1200" dirty="0">
                          <a:solidFill>
                            <a:schemeClr val="dk1"/>
                          </a:solidFill>
                          <a:latin typeface="+mn-lt"/>
                          <a:ea typeface="+mn-ea"/>
                          <a:cs typeface="+mn-cs"/>
                        </a:rPr>
                        <a:t>Read out order (moved from item 5)</a:t>
                      </a:r>
                    </a:p>
                  </a:txBody>
                  <a:tcPr anchor="ctr"/>
                </a:tc>
                <a:tc>
                  <a:txBody>
                    <a:bodyPr/>
                    <a:lstStyle/>
                    <a:p>
                      <a:pPr marL="0" algn="r" defTabSz="914400" rtl="0" eaLnBrk="1" latinLnBrk="0" hangingPunct="1"/>
                      <a:r>
                        <a:rPr lang="en-US" sz="1000" b="0" kern="1200" dirty="0">
                          <a:solidFill>
                            <a:schemeClr val="dk1"/>
                          </a:solidFill>
                          <a:latin typeface="+mn-lt"/>
                          <a:ea typeface="+mn-ea"/>
                          <a:cs typeface="+mn-cs"/>
                        </a:rPr>
                        <a:t>Read-out order</a:t>
                      </a:r>
                    </a:p>
                  </a:txBody>
                  <a:tcPr anchor="ctr"/>
                </a:tc>
                <a:tc>
                  <a:txBody>
                    <a:bodyPr/>
                    <a:lstStyle/>
                    <a:p>
                      <a:pPr marL="0" algn="l" defTabSz="914400" rtl="0" eaLnBrk="1" latinLnBrk="0" hangingPunct="1"/>
                      <a:r>
                        <a:rPr lang="en-US" sz="1000" b="0" kern="1200" dirty="0">
                          <a:solidFill>
                            <a:schemeClr val="dk1"/>
                          </a:solidFill>
                          <a:latin typeface="+mn-lt"/>
                          <a:ea typeface="+mn-ea"/>
                          <a:cs typeface="+mn-cs"/>
                        </a:rPr>
                        <a:t>LESIA defines a Read-out order (as defined in RMAP) – this is not a requirement for DLR in this URD version.</a:t>
                      </a:r>
                    </a:p>
                  </a:txBody>
                  <a:tcPr anchor="ctr"/>
                </a:tc>
                <a:extLst>
                  <a:ext uri="{0D108BD9-81ED-4DB2-BD59-A6C34878D82A}">
                    <a16:rowId xmlns:a16="http://schemas.microsoft.com/office/drawing/2014/main" val="3606244463"/>
                  </a:ext>
                </a:extLst>
              </a:tr>
              <a:tr h="0">
                <a:tc>
                  <a:txBody>
                    <a:bodyPr/>
                    <a:lstStyle/>
                    <a:p>
                      <a:pPr algn="ctr"/>
                      <a:r>
                        <a:rPr lang="en-US" sz="1000" b="0" kern="1200" dirty="0">
                          <a:solidFill>
                            <a:schemeClr val="dk1"/>
                          </a:solidFill>
                          <a:latin typeface="+mn-lt"/>
                          <a:ea typeface="+mn-ea"/>
                          <a:cs typeface="+mn-cs"/>
                        </a:rPr>
                        <a:t>7.3</a:t>
                      </a:r>
                    </a:p>
                  </a:txBody>
                  <a:tcPr anchor="ctr"/>
                </a:tc>
                <a:tc>
                  <a:txBody>
                    <a:bodyPr/>
                    <a:lstStyle/>
                    <a:p>
                      <a:pPr algn="r"/>
                      <a:endParaRPr lang="en-US" b="1" dirty="0"/>
                    </a:p>
                  </a:txBody>
                  <a:tcPr anchor="ctr"/>
                </a:tc>
                <a:tc>
                  <a:txBody>
                    <a:bodyPr/>
                    <a:lstStyle/>
                    <a:p>
                      <a:pPr algn="r"/>
                      <a:r>
                        <a:rPr lang="en-US" sz="1000" b="0" dirty="0"/>
                        <a:t>Warm-up simulation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LESIA defines a digitized parameter for N-FEE order (as defined in RMAP) – this is not a requirement for DLR in this URD version. It could have a relation with DLR’s AEB NO DATA</a:t>
                      </a:r>
                    </a:p>
                  </a:txBody>
                  <a:tcPr anchor="ctr"/>
                </a:tc>
                <a:extLst>
                  <a:ext uri="{0D108BD9-81ED-4DB2-BD59-A6C34878D82A}">
                    <a16:rowId xmlns:a16="http://schemas.microsoft.com/office/drawing/2014/main" val="629244312"/>
                  </a:ext>
                </a:extLst>
              </a:tr>
              <a:tr h="0">
                <a:tc>
                  <a:txBody>
                    <a:bodyPr/>
                    <a:lstStyle/>
                    <a:p>
                      <a:pPr algn="ctr"/>
                      <a:r>
                        <a:rPr lang="en-US" b="1" dirty="0"/>
                        <a:t>8</a:t>
                      </a:r>
                    </a:p>
                  </a:txBody>
                  <a:tcPr anchor="ctr"/>
                </a:tc>
                <a:tc>
                  <a:txBody>
                    <a:bodyPr/>
                    <a:lstStyle/>
                    <a:p>
                      <a:r>
                        <a:rPr lang="en-US" b="1" dirty="0"/>
                        <a:t>-</a:t>
                      </a:r>
                    </a:p>
                  </a:txBody>
                  <a:tcPr anchor="ctr"/>
                </a:tc>
                <a:tc>
                  <a:txBody>
                    <a:bodyPr/>
                    <a:lstStyle/>
                    <a:p>
                      <a:r>
                        <a:rPr lang="en-US" b="1" dirty="0"/>
                        <a:t>N-FEE to N-DPU data packet transmission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LESIA defines DATAPACKLEN defining the length of the content of a packet used for data transmission – this is not a requirement for DLR in this URD version.</a:t>
                      </a:r>
                    </a:p>
                  </a:txBody>
                  <a:tcPr anchor="ctr"/>
                </a:tc>
                <a:extLst>
                  <a:ext uri="{0D108BD9-81ED-4DB2-BD59-A6C34878D82A}">
                    <a16:rowId xmlns:a16="http://schemas.microsoft.com/office/drawing/2014/main" val="2040902980"/>
                  </a:ext>
                </a:extLst>
              </a:tr>
              <a:tr h="0">
                <a:tc>
                  <a:txBody>
                    <a:bodyPr/>
                    <a:lstStyle/>
                    <a:p>
                      <a:pPr algn="ctr"/>
                      <a:r>
                        <a:rPr lang="en-US" b="1" dirty="0"/>
                        <a:t>9</a:t>
                      </a:r>
                    </a:p>
                  </a:txBody>
                  <a:tcPr anchor="ctr"/>
                </a:tc>
                <a:tc>
                  <a:txBody>
                    <a:bodyPr/>
                    <a:lstStyle/>
                    <a:p>
                      <a:r>
                        <a:rPr lang="en-US" b="1" dirty="0"/>
                        <a:t>-</a:t>
                      </a:r>
                    </a:p>
                  </a:txBody>
                  <a:tcPr anchor="ctr"/>
                </a:tc>
                <a:tc>
                  <a:txBody>
                    <a:bodyPr/>
                    <a:lstStyle/>
                    <a:p>
                      <a:r>
                        <a:rPr lang="en-US" b="1" dirty="0"/>
                        <a:t>N-FEE on mode simulation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LESIA defines an ON MODE Simulation -this is not a requirement for DLR in this URD version, but it is a requirement in DLR’s ICD.</a:t>
                      </a:r>
                      <a:endParaRPr lang="en-US" b="1" dirty="0"/>
                    </a:p>
                  </a:txBody>
                  <a:tcPr anchor="ctr"/>
                </a:tc>
                <a:extLst>
                  <a:ext uri="{0D108BD9-81ED-4DB2-BD59-A6C34878D82A}">
                    <a16:rowId xmlns:a16="http://schemas.microsoft.com/office/drawing/2014/main" val="1835919948"/>
                  </a:ext>
                </a:extLst>
              </a:tr>
              <a:tr h="0">
                <a:tc>
                  <a:txBody>
                    <a:bodyPr/>
                    <a:lstStyle/>
                    <a:p>
                      <a:pPr algn="ctr"/>
                      <a:r>
                        <a:rPr lang="en-US" b="1" dirty="0"/>
                        <a:t>10</a:t>
                      </a:r>
                    </a:p>
                  </a:txBody>
                  <a:tcPr anchor="ctr"/>
                </a:tc>
                <a:tc>
                  <a:txBody>
                    <a:bodyPr/>
                    <a:lstStyle/>
                    <a:p>
                      <a:r>
                        <a:rPr lang="en-US" b="1" dirty="0"/>
                        <a:t>Standby Mode Simulation </a:t>
                      </a:r>
                    </a:p>
                  </a:txBody>
                  <a:tcPr anchor="ctr"/>
                </a:tc>
                <a:tc>
                  <a:txBody>
                    <a:bodyPr/>
                    <a:lstStyle/>
                    <a:p>
                      <a:r>
                        <a:rPr lang="en-US" b="1" dirty="0"/>
                        <a:t>N-FEE standby mode simulation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LESIA defines that all mode transitions should happen on the release of the Master Sync - this is not a requirement for DLR</a:t>
                      </a:r>
                    </a:p>
                  </a:txBody>
                  <a:tcPr anchor="ctr"/>
                </a:tc>
                <a:extLst>
                  <a:ext uri="{0D108BD9-81ED-4DB2-BD59-A6C34878D82A}">
                    <a16:rowId xmlns:a16="http://schemas.microsoft.com/office/drawing/2014/main" val="2793373535"/>
                  </a:ext>
                </a:extLst>
              </a:tr>
            </a:tbl>
          </a:graphicData>
        </a:graphic>
      </p:graphicFrame>
    </p:spTree>
    <p:extLst>
      <p:ext uri="{BB962C8B-B14F-4D97-AF65-F5344CB8AC3E}">
        <p14:creationId xmlns:p14="http://schemas.microsoft.com/office/powerpoint/2010/main" val="3906784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AA3C5-98FC-4044-BCA1-4D5F5881A090}"/>
              </a:ext>
            </a:extLst>
          </p:cNvPr>
          <p:cNvSpPr>
            <a:spLocks noGrp="1"/>
          </p:cNvSpPr>
          <p:nvPr>
            <p:ph type="title"/>
          </p:nvPr>
        </p:nvSpPr>
        <p:spPr/>
        <p:txBody>
          <a:bodyPr/>
          <a:lstStyle/>
          <a:p>
            <a:r>
              <a:rPr lang="en-US" dirty="0"/>
              <a:t>URD Comparison: N-FEE x F-FEE</a:t>
            </a:r>
          </a:p>
        </p:txBody>
      </p:sp>
      <p:graphicFrame>
        <p:nvGraphicFramePr>
          <p:cNvPr id="4" name="Tabela 4">
            <a:extLst>
              <a:ext uri="{FF2B5EF4-FFF2-40B4-BE49-F238E27FC236}">
                <a16:creationId xmlns:a16="http://schemas.microsoft.com/office/drawing/2014/main" id="{A95E9FF9-C1E5-44A6-AF57-5ECF0D548A6A}"/>
              </a:ext>
            </a:extLst>
          </p:cNvPr>
          <p:cNvGraphicFramePr>
            <a:graphicFrameLocks noGrp="1"/>
          </p:cNvGraphicFramePr>
          <p:nvPr>
            <p:extLst>
              <p:ext uri="{D42A27DB-BD31-4B8C-83A1-F6EECF244321}">
                <p14:modId xmlns:p14="http://schemas.microsoft.com/office/powerpoint/2010/main" val="3420413984"/>
              </p:ext>
            </p:extLst>
          </p:nvPr>
        </p:nvGraphicFramePr>
        <p:xfrm>
          <a:off x="362183" y="1318380"/>
          <a:ext cx="11363092" cy="4236720"/>
        </p:xfrm>
        <a:graphic>
          <a:graphicData uri="http://schemas.openxmlformats.org/drawingml/2006/table">
            <a:tbl>
              <a:tblPr firstRow="1" bandRow="1">
                <a:tableStyleId>{5C22544A-7EE6-4342-B048-85BDC9FD1C3A}</a:tableStyleId>
              </a:tblPr>
              <a:tblGrid>
                <a:gridCol w="467042">
                  <a:extLst>
                    <a:ext uri="{9D8B030D-6E8A-4147-A177-3AD203B41FA5}">
                      <a16:colId xmlns:a16="http://schemas.microsoft.com/office/drawing/2014/main" val="3596571255"/>
                    </a:ext>
                  </a:extLst>
                </a:gridCol>
                <a:gridCol w="3218900">
                  <a:extLst>
                    <a:ext uri="{9D8B030D-6E8A-4147-A177-3AD203B41FA5}">
                      <a16:colId xmlns:a16="http://schemas.microsoft.com/office/drawing/2014/main" val="4032883606"/>
                    </a:ext>
                  </a:extLst>
                </a:gridCol>
                <a:gridCol w="2886075">
                  <a:extLst>
                    <a:ext uri="{9D8B030D-6E8A-4147-A177-3AD203B41FA5}">
                      <a16:colId xmlns:a16="http://schemas.microsoft.com/office/drawing/2014/main" val="3666134444"/>
                    </a:ext>
                  </a:extLst>
                </a:gridCol>
                <a:gridCol w="4791075">
                  <a:extLst>
                    <a:ext uri="{9D8B030D-6E8A-4147-A177-3AD203B41FA5}">
                      <a16:colId xmlns:a16="http://schemas.microsoft.com/office/drawing/2014/main" val="3747172253"/>
                    </a:ext>
                  </a:extLst>
                </a:gridCol>
              </a:tblGrid>
              <a:tr h="0">
                <a:tc>
                  <a:txBody>
                    <a:bodyPr/>
                    <a:lstStyle/>
                    <a:p>
                      <a:pPr algn="ctr"/>
                      <a:r>
                        <a:rPr lang="en-US" dirty="0"/>
                        <a:t>#</a:t>
                      </a:r>
                    </a:p>
                  </a:txBody>
                  <a:tcPr anchor="ctr"/>
                </a:tc>
                <a:tc>
                  <a:txBody>
                    <a:bodyPr/>
                    <a:lstStyle/>
                    <a:p>
                      <a:r>
                        <a:rPr lang="en-US" dirty="0"/>
                        <a:t>DLR URD Section</a:t>
                      </a:r>
                    </a:p>
                  </a:txBody>
                  <a:tcPr/>
                </a:tc>
                <a:tc>
                  <a:txBody>
                    <a:bodyPr/>
                    <a:lstStyle/>
                    <a:p>
                      <a:r>
                        <a:rPr lang="en-US" dirty="0"/>
                        <a:t>LESIA URD Section</a:t>
                      </a:r>
                    </a:p>
                  </a:txBody>
                  <a:tcPr/>
                </a:tc>
                <a:tc>
                  <a:txBody>
                    <a:bodyPr/>
                    <a:lstStyle/>
                    <a:p>
                      <a:r>
                        <a:rPr lang="en-US" dirty="0"/>
                        <a:t>Comparison</a:t>
                      </a:r>
                    </a:p>
                  </a:txBody>
                  <a:tcPr/>
                </a:tc>
                <a:extLst>
                  <a:ext uri="{0D108BD9-81ED-4DB2-BD59-A6C34878D82A}">
                    <a16:rowId xmlns:a16="http://schemas.microsoft.com/office/drawing/2014/main" val="2364535193"/>
                  </a:ext>
                </a:extLst>
              </a:tr>
              <a:tr h="0">
                <a:tc>
                  <a:txBody>
                    <a:bodyPr/>
                    <a:lstStyle/>
                    <a:p>
                      <a:pPr algn="ctr"/>
                      <a:r>
                        <a:rPr lang="en-US" b="1" dirty="0"/>
                        <a:t>11</a:t>
                      </a:r>
                    </a:p>
                  </a:txBody>
                  <a:tcPr anchor="ctr"/>
                </a:tc>
                <a:tc>
                  <a:txBody>
                    <a:bodyPr/>
                    <a:lstStyle/>
                    <a:p>
                      <a:r>
                        <a:rPr lang="en-US" b="1" dirty="0"/>
                        <a:t>Full image Mode Simulation </a:t>
                      </a:r>
                    </a:p>
                  </a:txBody>
                  <a:tcPr/>
                </a:tc>
                <a:tc>
                  <a:txBody>
                    <a:bodyPr/>
                    <a:lstStyle/>
                    <a:p>
                      <a:r>
                        <a:rPr lang="en-US" b="1" dirty="0"/>
                        <a:t>N-FEE </a:t>
                      </a:r>
                      <a:r>
                        <a:rPr lang="en-US" b="1" dirty="0" err="1"/>
                        <a:t>fullimage</a:t>
                      </a:r>
                      <a:r>
                        <a:rPr lang="en-US" b="1" dirty="0"/>
                        <a:t> mode simulation</a:t>
                      </a:r>
                    </a:p>
                  </a:txBody>
                  <a:tcPr/>
                </a:tc>
                <a:tc>
                  <a:txBody>
                    <a:bodyPr/>
                    <a:lstStyle/>
                    <a:p>
                      <a:endParaRPr lang="en-US" sz="1000" kern="1200" dirty="0">
                        <a:solidFill>
                          <a:schemeClr val="dk1"/>
                        </a:solidFill>
                        <a:latin typeface="+mn-lt"/>
                        <a:ea typeface="+mn-ea"/>
                        <a:cs typeface="+mn-cs"/>
                      </a:endParaRPr>
                    </a:p>
                  </a:txBody>
                  <a:tcPr/>
                </a:tc>
                <a:extLst>
                  <a:ext uri="{0D108BD9-81ED-4DB2-BD59-A6C34878D82A}">
                    <a16:rowId xmlns:a16="http://schemas.microsoft.com/office/drawing/2014/main" val="723187961"/>
                  </a:ext>
                </a:extLst>
              </a:tr>
              <a:tr h="0">
                <a:tc>
                  <a:txBody>
                    <a:bodyPr/>
                    <a:lstStyle/>
                    <a:p>
                      <a:pPr algn="ctr"/>
                      <a:r>
                        <a:rPr lang="en-US" sz="1000" dirty="0"/>
                        <a:t>11.1</a:t>
                      </a:r>
                    </a:p>
                  </a:txBody>
                  <a:tcPr anchor="ctr"/>
                </a:tc>
                <a:tc>
                  <a:txBody>
                    <a:bodyPr/>
                    <a:lstStyle/>
                    <a:p>
                      <a:pPr algn="r"/>
                      <a:r>
                        <a:rPr lang="en-US" sz="1000" dirty="0"/>
                        <a:t>Full image Mode Management </a:t>
                      </a:r>
                    </a:p>
                  </a:txBody>
                  <a:tcPr/>
                </a:tc>
                <a:tc>
                  <a:txBody>
                    <a:bodyPr/>
                    <a:lstStyle/>
                    <a:p>
                      <a:pPr algn="r"/>
                      <a:r>
                        <a:rPr lang="en-US" sz="1000" dirty="0"/>
                        <a:t>N-FEE </a:t>
                      </a:r>
                      <a:r>
                        <a:rPr lang="en-US" sz="1000" dirty="0" err="1"/>
                        <a:t>fullimage</a:t>
                      </a:r>
                      <a:r>
                        <a:rPr lang="en-US" sz="1000" dirty="0"/>
                        <a:t> mode management</a:t>
                      </a:r>
                    </a:p>
                  </a:txBody>
                  <a:tcPr/>
                </a:tc>
                <a:tc>
                  <a:txBody>
                    <a:bodyPr/>
                    <a:lstStyle/>
                    <a:p>
                      <a:r>
                        <a:rPr lang="en-US" sz="1000" kern="1200" dirty="0">
                          <a:solidFill>
                            <a:schemeClr val="dk1"/>
                          </a:solidFill>
                          <a:latin typeface="+mn-lt"/>
                          <a:ea typeface="+mn-ea"/>
                          <a:cs typeface="+mn-cs"/>
                        </a:rPr>
                        <a:t>a)</a:t>
                      </a:r>
                    </a:p>
                    <a:p>
                      <a:r>
                        <a:rPr lang="en-US" sz="1000" kern="1200" dirty="0">
                          <a:solidFill>
                            <a:schemeClr val="dk1"/>
                          </a:solidFill>
                          <a:latin typeface="+mn-lt"/>
                          <a:ea typeface="+mn-ea"/>
                          <a:cs typeface="+mn-cs"/>
                        </a:rPr>
                        <a:t>DLR defines that SimuCam </a:t>
                      </a:r>
                      <a:r>
                        <a:rPr lang="en-US" sz="1000" b="1" u="sng" kern="1200" dirty="0">
                          <a:solidFill>
                            <a:schemeClr val="dk1"/>
                          </a:solidFill>
                          <a:latin typeface="+mn-lt"/>
                          <a:ea typeface="+mn-ea"/>
                          <a:cs typeface="+mn-cs"/>
                        </a:rPr>
                        <a:t>should not </a:t>
                      </a:r>
                      <a:r>
                        <a:rPr lang="en-US" sz="1000" kern="1200" dirty="0">
                          <a:solidFill>
                            <a:schemeClr val="dk1"/>
                          </a:solidFill>
                          <a:latin typeface="+mn-lt"/>
                          <a:ea typeface="+mn-ea"/>
                          <a:cs typeface="+mn-cs"/>
                        </a:rPr>
                        <a:t>follow the LESIA req. 444: In the NFEE_RUNNING_FULLIMAGE and NFEE_RUNNING_FULLIMAGE_PATTERN state, the N-FEE simulation entity shall select the CCD side (right or left) to transmit according to the content of the ad-hoc RMAP command received from the N-DPU. </a:t>
                      </a:r>
                    </a:p>
                    <a:p>
                      <a:r>
                        <a:rPr lang="en-US" sz="1000" kern="1200" dirty="0">
                          <a:solidFill>
                            <a:schemeClr val="dk1"/>
                          </a:solidFill>
                          <a:latin typeface="+mn-lt"/>
                          <a:ea typeface="+mn-ea"/>
                          <a:cs typeface="+mn-cs"/>
                        </a:rPr>
                        <a:t>This requirement is in line with the F-FEE ICD</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b)</a:t>
                      </a:r>
                    </a:p>
                    <a:p>
                      <a:r>
                        <a:rPr lang="en-US" sz="1000" kern="1200" dirty="0">
                          <a:solidFill>
                            <a:schemeClr val="dk1"/>
                          </a:solidFill>
                          <a:latin typeface="+mn-lt"/>
                          <a:ea typeface="+mn-ea"/>
                          <a:cs typeface="+mn-cs"/>
                        </a:rPr>
                        <a:t>DLR </a:t>
                      </a:r>
                      <a:r>
                        <a:rPr lang="en-US" sz="1000" kern="1200" dirty="0" err="1">
                          <a:solidFill>
                            <a:schemeClr val="dk1"/>
                          </a:solidFill>
                          <a:latin typeface="+mn-lt"/>
                          <a:ea typeface="+mn-ea"/>
                          <a:cs typeface="+mn-cs"/>
                        </a:rPr>
                        <a:t>fullimage</a:t>
                      </a:r>
                      <a:r>
                        <a:rPr lang="en-US" sz="1000" kern="1200" dirty="0">
                          <a:solidFill>
                            <a:schemeClr val="dk1"/>
                          </a:solidFill>
                          <a:latin typeface="+mn-lt"/>
                          <a:ea typeface="+mn-ea"/>
                          <a:cs typeface="+mn-cs"/>
                        </a:rPr>
                        <a:t> mode is not considering ON Mode transition in this URD version (it is in the ICD).</a:t>
                      </a:r>
                    </a:p>
                    <a:p>
                      <a:r>
                        <a:rPr lang="en-US" sz="1000" kern="1200" dirty="0">
                          <a:solidFill>
                            <a:schemeClr val="dk1"/>
                          </a:solidFill>
                          <a:highlight>
                            <a:srgbClr val="FFFF00"/>
                          </a:highlight>
                          <a:latin typeface="+mn-lt"/>
                          <a:ea typeface="+mn-ea"/>
                          <a:cs typeface="+mn-cs"/>
                        </a:rPr>
                        <a:t>IMPORTANTE: ACHO QUE INDUZIMOS A LESIA NA DECISÃO DO FULLIMAGE – ELES SABIAM DAS DIFERENÇAS EM RMAP?</a:t>
                      </a:r>
                    </a:p>
                  </a:txBody>
                  <a:tcPr/>
                </a:tc>
                <a:extLst>
                  <a:ext uri="{0D108BD9-81ED-4DB2-BD59-A6C34878D82A}">
                    <a16:rowId xmlns:a16="http://schemas.microsoft.com/office/drawing/2014/main" val="1899721710"/>
                  </a:ext>
                </a:extLst>
              </a:tr>
              <a:tr h="0">
                <a:tc>
                  <a:txBody>
                    <a:bodyPr/>
                    <a:lstStyle/>
                    <a:p>
                      <a:pPr algn="ctr"/>
                      <a:endParaRPr lang="en-US" sz="1000" dirty="0"/>
                    </a:p>
                  </a:txBody>
                  <a:tcPr anchor="ctr"/>
                </a:tc>
                <a:tc>
                  <a:txBody>
                    <a:bodyPr/>
                    <a:lstStyle/>
                    <a:p>
                      <a:pPr algn="r"/>
                      <a:r>
                        <a:rPr lang="en-US" sz="1000" dirty="0"/>
                        <a:t>Full Image - Pattern Mode </a:t>
                      </a:r>
                    </a:p>
                  </a:txBody>
                  <a:tcPr/>
                </a:tc>
                <a:tc>
                  <a:txBody>
                    <a:bodyPr/>
                    <a:lstStyle/>
                    <a:p>
                      <a:pPr algn="r"/>
                      <a:r>
                        <a:rPr lang="en-US" sz="1000" dirty="0"/>
                        <a:t>N-FEE </a:t>
                      </a:r>
                      <a:r>
                        <a:rPr lang="en-US" sz="1000" dirty="0" err="1"/>
                        <a:t>fullimage</a:t>
                      </a:r>
                      <a:r>
                        <a:rPr lang="en-US" sz="1000" dirty="0"/>
                        <a:t> / pattern mode</a:t>
                      </a:r>
                    </a:p>
                  </a:txBody>
                  <a:tcPr/>
                </a:tc>
                <a:tc>
                  <a:txBody>
                    <a:bodyPr/>
                    <a:lstStyle/>
                    <a:p>
                      <a:r>
                        <a:rPr lang="en-US" sz="1000" dirty="0"/>
                        <a:t>Same Content | No changes needed</a:t>
                      </a:r>
                    </a:p>
                  </a:txBody>
                  <a:tcPr/>
                </a:tc>
                <a:extLst>
                  <a:ext uri="{0D108BD9-81ED-4DB2-BD59-A6C34878D82A}">
                    <a16:rowId xmlns:a16="http://schemas.microsoft.com/office/drawing/2014/main" val="1024775479"/>
                  </a:ext>
                </a:extLst>
              </a:tr>
              <a:tr h="0">
                <a:tc>
                  <a:txBody>
                    <a:bodyPr/>
                    <a:lstStyle/>
                    <a:p>
                      <a:pPr algn="ctr"/>
                      <a:endParaRPr lang="en-US" sz="1000" dirty="0"/>
                    </a:p>
                  </a:txBody>
                  <a:tcPr anchor="ctr"/>
                </a:tc>
                <a:tc>
                  <a:txBody>
                    <a:bodyPr/>
                    <a:lstStyle/>
                    <a:p>
                      <a:pPr algn="r"/>
                      <a:r>
                        <a:rPr lang="fr-FR" sz="1000" dirty="0"/>
                        <a:t>Full image / SSD Image Mode </a:t>
                      </a:r>
                      <a:endParaRPr lang="en-US" sz="1000" dirty="0"/>
                    </a:p>
                  </a:txBody>
                  <a:tcPr/>
                </a:tc>
                <a:tc>
                  <a:txBody>
                    <a:bodyPr/>
                    <a:lstStyle/>
                    <a:p>
                      <a:pPr algn="r"/>
                      <a:r>
                        <a:rPr lang="en-US" sz="1000" dirty="0"/>
                        <a:t>N-FEE </a:t>
                      </a:r>
                      <a:r>
                        <a:rPr lang="en-US" sz="1000" dirty="0" err="1"/>
                        <a:t>fullimage</a:t>
                      </a:r>
                      <a:r>
                        <a:rPr lang="en-US" sz="1000" dirty="0"/>
                        <a:t> / SSD image mode</a:t>
                      </a:r>
                    </a:p>
                  </a:txBody>
                  <a:tcPr/>
                </a:tc>
                <a:tc>
                  <a:txBody>
                    <a:bodyPr/>
                    <a:lstStyle/>
                    <a:p>
                      <a:r>
                        <a:rPr lang="en-US" sz="1000" dirty="0"/>
                        <a:t>Same Content | No changes needed</a:t>
                      </a:r>
                    </a:p>
                  </a:txBody>
                  <a:tcPr/>
                </a:tc>
                <a:extLst>
                  <a:ext uri="{0D108BD9-81ED-4DB2-BD59-A6C34878D82A}">
                    <a16:rowId xmlns:a16="http://schemas.microsoft.com/office/drawing/2014/main" val="3973720600"/>
                  </a:ext>
                </a:extLst>
              </a:tr>
              <a:tr h="0">
                <a:tc>
                  <a:txBody>
                    <a:bodyPr/>
                    <a:lstStyle/>
                    <a:p>
                      <a:pPr algn="ctr"/>
                      <a:endParaRPr lang="en-US" sz="1000" dirty="0"/>
                    </a:p>
                  </a:txBody>
                  <a:tcPr anchor="ctr"/>
                </a:tc>
                <a:tc>
                  <a:txBody>
                    <a:bodyPr/>
                    <a:lstStyle/>
                    <a:p>
                      <a:pPr algn="r"/>
                      <a:r>
                        <a:rPr lang="fr-FR" sz="1000" dirty="0"/>
                        <a:t>Full image Interactive  Mode Management</a:t>
                      </a:r>
                      <a:endParaRPr lang="en-US" sz="1000" dirty="0"/>
                    </a:p>
                  </a:txBody>
                  <a:tcPr/>
                </a:tc>
                <a:tc>
                  <a:txBody>
                    <a:bodyPr/>
                    <a:lstStyle/>
                    <a:p>
                      <a:pPr algn="r"/>
                      <a:r>
                        <a:rPr lang="en-US" sz="1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DLR defines an interactive mode – this is not a requirement for LESIA</a:t>
                      </a:r>
                      <a:endParaRPr lang="en-US" sz="1000" dirty="0"/>
                    </a:p>
                  </a:txBody>
                  <a:tcPr/>
                </a:tc>
                <a:extLst>
                  <a:ext uri="{0D108BD9-81ED-4DB2-BD59-A6C34878D82A}">
                    <a16:rowId xmlns:a16="http://schemas.microsoft.com/office/drawing/2014/main" val="1572576277"/>
                  </a:ext>
                </a:extLst>
              </a:tr>
              <a:tr h="0">
                <a:tc>
                  <a:txBody>
                    <a:bodyPr/>
                    <a:lstStyle/>
                    <a:p>
                      <a:pPr algn="ctr"/>
                      <a:endParaRPr lang="en-US" sz="1000" dirty="0"/>
                    </a:p>
                  </a:txBody>
                  <a:tcPr anchor="ctr"/>
                </a:tc>
                <a:tc>
                  <a:txBody>
                    <a:bodyPr/>
                    <a:lstStyle/>
                    <a:p>
                      <a:pPr algn="r"/>
                      <a:r>
                        <a:rPr lang="en-US" sz="1000" dirty="0"/>
                        <a:t>Full image Interactive Mode</a:t>
                      </a:r>
                    </a:p>
                  </a:txBody>
                  <a:tcPr/>
                </a:tc>
                <a:tc>
                  <a:txBody>
                    <a:bodyPr/>
                    <a:lstStyle/>
                    <a:p>
                      <a:pPr algn="r"/>
                      <a:r>
                        <a:rPr lang="en-US" sz="1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DLR defines an interactive mode – this is not a requirement for LESIA</a:t>
                      </a:r>
                      <a:endParaRPr lang="en-US" sz="1000" dirty="0"/>
                    </a:p>
                  </a:txBody>
                  <a:tcPr/>
                </a:tc>
                <a:extLst>
                  <a:ext uri="{0D108BD9-81ED-4DB2-BD59-A6C34878D82A}">
                    <a16:rowId xmlns:a16="http://schemas.microsoft.com/office/drawing/2014/main" val="1300202726"/>
                  </a:ext>
                </a:extLst>
              </a:tr>
              <a:tr h="0">
                <a:tc>
                  <a:txBody>
                    <a:bodyPr/>
                    <a:lstStyle/>
                    <a:p>
                      <a:pPr algn="ctr"/>
                      <a:endParaRPr lang="en-US" sz="1000" dirty="0"/>
                    </a:p>
                  </a:txBody>
                  <a:tcPr anchor="ctr"/>
                </a:tc>
                <a:tc>
                  <a:txBody>
                    <a:bodyPr/>
                    <a:lstStyle/>
                    <a:p>
                      <a:pPr algn="r"/>
                      <a:r>
                        <a:rPr lang="en-US" sz="1000" dirty="0"/>
                        <a:t>Windowing Interactive Mode Management </a:t>
                      </a:r>
                    </a:p>
                  </a:txBody>
                  <a:tcPr/>
                </a:tc>
                <a:tc>
                  <a:txBody>
                    <a:bodyPr/>
                    <a:lstStyle/>
                    <a:p>
                      <a:pPr algn="r"/>
                      <a:r>
                        <a:rPr lang="en-US" sz="1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DLR defines a windowing interactive mode – this is not a requirement for LESIA</a:t>
                      </a:r>
                      <a:endParaRPr lang="en-US" sz="1000" dirty="0"/>
                    </a:p>
                  </a:txBody>
                  <a:tcPr/>
                </a:tc>
                <a:extLst>
                  <a:ext uri="{0D108BD9-81ED-4DB2-BD59-A6C34878D82A}">
                    <a16:rowId xmlns:a16="http://schemas.microsoft.com/office/drawing/2014/main" val="4290898983"/>
                  </a:ext>
                </a:extLst>
              </a:tr>
              <a:tr h="0">
                <a:tc>
                  <a:txBody>
                    <a:bodyPr/>
                    <a:lstStyle/>
                    <a:p>
                      <a:pPr algn="ctr"/>
                      <a:endParaRPr lang="en-US" sz="1000" dirty="0"/>
                    </a:p>
                  </a:txBody>
                  <a:tcPr anchor="ctr"/>
                </a:tc>
                <a:tc>
                  <a:txBody>
                    <a:bodyPr/>
                    <a:lstStyle/>
                    <a:p>
                      <a:pPr algn="r"/>
                      <a:r>
                        <a:rPr lang="en-US" sz="1000" dirty="0"/>
                        <a:t>Windowing Interactive Mode</a:t>
                      </a:r>
                    </a:p>
                  </a:txBody>
                  <a:tcPr/>
                </a:tc>
                <a:tc>
                  <a:txBody>
                    <a:bodyPr/>
                    <a:lstStyle/>
                    <a:p>
                      <a:pPr algn="r"/>
                      <a:r>
                        <a:rPr lang="en-US" sz="1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DLR defines a windowing interactive mode – this is not a requirement for LESIA</a:t>
                      </a:r>
                      <a:endParaRPr lang="en-US" sz="1000" dirty="0"/>
                    </a:p>
                  </a:txBody>
                  <a:tcPr/>
                </a:tc>
                <a:extLst>
                  <a:ext uri="{0D108BD9-81ED-4DB2-BD59-A6C34878D82A}">
                    <a16:rowId xmlns:a16="http://schemas.microsoft.com/office/drawing/2014/main" val="4133533655"/>
                  </a:ext>
                </a:extLst>
              </a:tr>
            </a:tbl>
          </a:graphicData>
        </a:graphic>
      </p:graphicFrame>
    </p:spTree>
    <p:extLst>
      <p:ext uri="{BB962C8B-B14F-4D97-AF65-F5344CB8AC3E}">
        <p14:creationId xmlns:p14="http://schemas.microsoft.com/office/powerpoint/2010/main" val="4062598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AA3C5-98FC-4044-BCA1-4D5F5881A090}"/>
              </a:ext>
            </a:extLst>
          </p:cNvPr>
          <p:cNvSpPr>
            <a:spLocks noGrp="1"/>
          </p:cNvSpPr>
          <p:nvPr>
            <p:ph type="title"/>
          </p:nvPr>
        </p:nvSpPr>
        <p:spPr/>
        <p:txBody>
          <a:bodyPr/>
          <a:lstStyle/>
          <a:p>
            <a:r>
              <a:rPr lang="en-US" dirty="0"/>
              <a:t>URD Comparison: N-FEE x F-FEE</a:t>
            </a:r>
          </a:p>
        </p:txBody>
      </p:sp>
      <p:graphicFrame>
        <p:nvGraphicFramePr>
          <p:cNvPr id="4" name="Tabela 4">
            <a:extLst>
              <a:ext uri="{FF2B5EF4-FFF2-40B4-BE49-F238E27FC236}">
                <a16:creationId xmlns:a16="http://schemas.microsoft.com/office/drawing/2014/main" id="{A95E9FF9-C1E5-44A6-AF57-5ECF0D548A6A}"/>
              </a:ext>
            </a:extLst>
          </p:cNvPr>
          <p:cNvGraphicFramePr>
            <a:graphicFrameLocks noGrp="1"/>
          </p:cNvGraphicFramePr>
          <p:nvPr>
            <p:extLst>
              <p:ext uri="{D42A27DB-BD31-4B8C-83A1-F6EECF244321}">
                <p14:modId xmlns:p14="http://schemas.microsoft.com/office/powerpoint/2010/main" val="2517661524"/>
              </p:ext>
            </p:extLst>
          </p:nvPr>
        </p:nvGraphicFramePr>
        <p:xfrm>
          <a:off x="362183" y="1318380"/>
          <a:ext cx="11363092" cy="4632960"/>
        </p:xfrm>
        <a:graphic>
          <a:graphicData uri="http://schemas.openxmlformats.org/drawingml/2006/table">
            <a:tbl>
              <a:tblPr firstRow="1" bandRow="1">
                <a:tableStyleId>{5C22544A-7EE6-4342-B048-85BDC9FD1C3A}</a:tableStyleId>
              </a:tblPr>
              <a:tblGrid>
                <a:gridCol w="467042">
                  <a:extLst>
                    <a:ext uri="{9D8B030D-6E8A-4147-A177-3AD203B41FA5}">
                      <a16:colId xmlns:a16="http://schemas.microsoft.com/office/drawing/2014/main" val="3596571255"/>
                    </a:ext>
                  </a:extLst>
                </a:gridCol>
                <a:gridCol w="3218900">
                  <a:extLst>
                    <a:ext uri="{9D8B030D-6E8A-4147-A177-3AD203B41FA5}">
                      <a16:colId xmlns:a16="http://schemas.microsoft.com/office/drawing/2014/main" val="4032883606"/>
                    </a:ext>
                  </a:extLst>
                </a:gridCol>
                <a:gridCol w="2886075">
                  <a:extLst>
                    <a:ext uri="{9D8B030D-6E8A-4147-A177-3AD203B41FA5}">
                      <a16:colId xmlns:a16="http://schemas.microsoft.com/office/drawing/2014/main" val="3666134444"/>
                    </a:ext>
                  </a:extLst>
                </a:gridCol>
                <a:gridCol w="4791075">
                  <a:extLst>
                    <a:ext uri="{9D8B030D-6E8A-4147-A177-3AD203B41FA5}">
                      <a16:colId xmlns:a16="http://schemas.microsoft.com/office/drawing/2014/main" val="3747172253"/>
                    </a:ext>
                  </a:extLst>
                </a:gridCol>
              </a:tblGrid>
              <a:tr h="0">
                <a:tc>
                  <a:txBody>
                    <a:bodyPr/>
                    <a:lstStyle/>
                    <a:p>
                      <a:pPr algn="ctr"/>
                      <a:r>
                        <a:rPr lang="en-US" dirty="0"/>
                        <a:t>#</a:t>
                      </a:r>
                    </a:p>
                  </a:txBody>
                  <a:tcPr anchor="ctr"/>
                </a:tc>
                <a:tc>
                  <a:txBody>
                    <a:bodyPr/>
                    <a:lstStyle/>
                    <a:p>
                      <a:r>
                        <a:rPr lang="en-US" dirty="0"/>
                        <a:t>DLR URD Section</a:t>
                      </a:r>
                    </a:p>
                  </a:txBody>
                  <a:tcPr/>
                </a:tc>
                <a:tc>
                  <a:txBody>
                    <a:bodyPr/>
                    <a:lstStyle/>
                    <a:p>
                      <a:r>
                        <a:rPr lang="en-US" dirty="0"/>
                        <a:t>LESIA URD Section</a:t>
                      </a:r>
                    </a:p>
                  </a:txBody>
                  <a:tcPr/>
                </a:tc>
                <a:tc>
                  <a:txBody>
                    <a:bodyPr/>
                    <a:lstStyle/>
                    <a:p>
                      <a:r>
                        <a:rPr lang="en-US" dirty="0"/>
                        <a:t>Comparison</a:t>
                      </a:r>
                    </a:p>
                  </a:txBody>
                  <a:tcPr/>
                </a:tc>
                <a:extLst>
                  <a:ext uri="{0D108BD9-81ED-4DB2-BD59-A6C34878D82A}">
                    <a16:rowId xmlns:a16="http://schemas.microsoft.com/office/drawing/2014/main" val="2364535193"/>
                  </a:ext>
                </a:extLst>
              </a:tr>
              <a:tr h="0">
                <a:tc>
                  <a:txBody>
                    <a:bodyPr/>
                    <a:lstStyle/>
                    <a:p>
                      <a:pPr algn="ctr"/>
                      <a:r>
                        <a:rPr lang="en-US" b="1" dirty="0"/>
                        <a:t>12</a:t>
                      </a:r>
                    </a:p>
                  </a:txBody>
                  <a:tcPr anchor="ctr"/>
                </a:tc>
                <a:tc>
                  <a:txBody>
                    <a:bodyPr/>
                    <a:lstStyle/>
                    <a:p>
                      <a:r>
                        <a:rPr lang="en-US" b="1" dirty="0"/>
                        <a:t>Windowing Mode Simulation </a:t>
                      </a:r>
                    </a:p>
                  </a:txBody>
                  <a:tcPr/>
                </a:tc>
                <a:tc>
                  <a:txBody>
                    <a:bodyPr/>
                    <a:lstStyle/>
                    <a:p>
                      <a:r>
                        <a:rPr lang="en-US" b="1" dirty="0"/>
                        <a:t>N-FEE windowing mode simulation</a:t>
                      </a:r>
                    </a:p>
                  </a:txBody>
                  <a:tcPr/>
                </a:tc>
                <a:tc>
                  <a:txBody>
                    <a:bodyPr/>
                    <a:lstStyle/>
                    <a:p>
                      <a:endParaRPr lang="en-US" b="1" dirty="0"/>
                    </a:p>
                  </a:txBody>
                  <a:tcPr/>
                </a:tc>
                <a:extLst>
                  <a:ext uri="{0D108BD9-81ED-4DB2-BD59-A6C34878D82A}">
                    <a16:rowId xmlns:a16="http://schemas.microsoft.com/office/drawing/2014/main" val="2428911009"/>
                  </a:ext>
                </a:extLst>
              </a:tr>
              <a:tr h="0">
                <a:tc>
                  <a:txBody>
                    <a:bodyPr/>
                    <a:lstStyle/>
                    <a:p>
                      <a:pPr algn="ctr"/>
                      <a:r>
                        <a:rPr lang="en-US" sz="1000" dirty="0"/>
                        <a:t>12.1</a:t>
                      </a:r>
                    </a:p>
                  </a:txBody>
                  <a:tcPr anchor="ctr"/>
                </a:tc>
                <a:tc>
                  <a:txBody>
                    <a:bodyPr/>
                    <a:lstStyle/>
                    <a:p>
                      <a:pPr algn="r"/>
                      <a:r>
                        <a:rPr lang="en-US" sz="1000" dirty="0"/>
                        <a:t>Windowing Mode Management</a:t>
                      </a:r>
                    </a:p>
                  </a:txBody>
                  <a:tcPr/>
                </a:tc>
                <a:tc>
                  <a:txBody>
                    <a:bodyPr/>
                    <a:lstStyle/>
                    <a:p>
                      <a:pPr algn="r"/>
                      <a:r>
                        <a:rPr lang="en-US" sz="1000" dirty="0"/>
                        <a:t>N-FEE windowing mode management</a:t>
                      </a:r>
                    </a:p>
                  </a:txBody>
                  <a:tcPr/>
                </a:tc>
                <a:tc>
                  <a:txBody>
                    <a:bodyPr/>
                    <a:lstStyle/>
                    <a:p>
                      <a:r>
                        <a:rPr lang="en-US" sz="1000" dirty="0"/>
                        <a:t>DLR data transmission:</a:t>
                      </a:r>
                    </a:p>
                    <a:p>
                      <a:r>
                        <a:rPr lang="en-US" sz="1000" dirty="0"/>
                        <a:t>325 36-pixel star windows plus 100 16-pixel background windows (TBC)</a:t>
                      </a:r>
                    </a:p>
                    <a:p>
                      <a:r>
                        <a:rPr lang="en-US" sz="1000" dirty="0"/>
                        <a:t>OLN </a:t>
                      </a:r>
                      <a:r>
                        <a:rPr lang="en-US" sz="1000" dirty="0" err="1"/>
                        <a:t>overscan</a:t>
                      </a:r>
                      <a:r>
                        <a:rPr lang="en-US" sz="1000" dirty="0"/>
                        <a:t> lines (which contains the smearing data and offset data (TBC)) </a:t>
                      </a:r>
                    </a:p>
                    <a:p>
                      <a:r>
                        <a:rPr lang="en-US" sz="1000" dirty="0"/>
                        <a:t> </a:t>
                      </a:r>
                    </a:p>
                    <a:p>
                      <a:r>
                        <a:rPr lang="en-US" sz="1000" dirty="0"/>
                        <a:t> LESIA data transmission:</a:t>
                      </a:r>
                    </a:p>
                    <a:p>
                      <a:r>
                        <a:rPr lang="en-US" sz="1000" dirty="0"/>
                        <a:t>41314 36-pixel windows </a:t>
                      </a:r>
                    </a:p>
                    <a:p>
                      <a:r>
                        <a:rPr lang="en-US" sz="1000" dirty="0"/>
                        <a:t>OLN </a:t>
                      </a:r>
                      <a:r>
                        <a:rPr lang="en-US" sz="1000" dirty="0" err="1"/>
                        <a:t>overscan</a:t>
                      </a:r>
                      <a:r>
                        <a:rPr lang="en-US" sz="1000" dirty="0"/>
                        <a:t> lines (which contains the smearing data) </a:t>
                      </a:r>
                    </a:p>
                  </a:txBody>
                  <a:tcPr/>
                </a:tc>
                <a:extLst>
                  <a:ext uri="{0D108BD9-81ED-4DB2-BD59-A6C34878D82A}">
                    <a16:rowId xmlns:a16="http://schemas.microsoft.com/office/drawing/2014/main" val="2034566120"/>
                  </a:ext>
                </a:extLst>
              </a:tr>
              <a:tr h="0">
                <a:tc>
                  <a:txBody>
                    <a:bodyPr/>
                    <a:lstStyle/>
                    <a:p>
                      <a:pPr algn="ctr"/>
                      <a:r>
                        <a:rPr lang="en-US" sz="1000" dirty="0"/>
                        <a:t>12.2</a:t>
                      </a:r>
                    </a:p>
                  </a:txBody>
                  <a:tcPr anchor="ctr"/>
                </a:tc>
                <a:tc>
                  <a:txBody>
                    <a:bodyPr/>
                    <a:lstStyle/>
                    <a:p>
                      <a:pPr algn="r"/>
                      <a:r>
                        <a:rPr lang="en-US" sz="1000" dirty="0"/>
                        <a:t>Window List Management</a:t>
                      </a:r>
                    </a:p>
                  </a:txBody>
                  <a:tcPr/>
                </a:tc>
                <a:tc>
                  <a:txBody>
                    <a:bodyPr/>
                    <a:lstStyle/>
                    <a:p>
                      <a:pPr algn="r"/>
                      <a:r>
                        <a:rPr lang="en-US" sz="1000" dirty="0"/>
                        <a:t>Window list management</a:t>
                      </a:r>
                    </a:p>
                  </a:txBody>
                  <a:tcPr/>
                </a:tc>
                <a:tc>
                  <a:txBody>
                    <a:bodyPr/>
                    <a:lstStyle/>
                    <a:p>
                      <a:r>
                        <a:rPr lang="en-US" sz="1000" dirty="0"/>
                        <a:t>DLR amount of windows:</a:t>
                      </a:r>
                    </a:p>
                    <a:p>
                      <a:r>
                        <a:rPr lang="en-US" sz="1000" dirty="0"/>
                        <a:t>325 36-pixel star windows plus 100 16-pixel background windows (TBC)</a:t>
                      </a:r>
                    </a:p>
                    <a:p>
                      <a:r>
                        <a:rPr lang="en-US" sz="1000" dirty="0"/>
                        <a:t> </a:t>
                      </a:r>
                    </a:p>
                    <a:p>
                      <a:r>
                        <a:rPr lang="en-US" sz="1000" dirty="0"/>
                        <a:t> LESIA data transmission:</a:t>
                      </a:r>
                    </a:p>
                    <a:p>
                      <a:r>
                        <a:rPr lang="en-US" sz="1000" dirty="0"/>
                        <a:t>41314 36-pixel windows </a:t>
                      </a:r>
                    </a:p>
                  </a:txBody>
                  <a:tcPr/>
                </a:tc>
                <a:extLst>
                  <a:ext uri="{0D108BD9-81ED-4DB2-BD59-A6C34878D82A}">
                    <a16:rowId xmlns:a16="http://schemas.microsoft.com/office/drawing/2014/main" val="1400168092"/>
                  </a:ext>
                </a:extLst>
              </a:tr>
              <a:tr h="0">
                <a:tc>
                  <a:txBody>
                    <a:bodyPr/>
                    <a:lstStyle/>
                    <a:p>
                      <a:pPr algn="ctr"/>
                      <a:r>
                        <a:rPr lang="en-US" sz="1000" dirty="0"/>
                        <a:t>12.3</a:t>
                      </a:r>
                    </a:p>
                  </a:txBody>
                  <a:tcPr anchor="ctr"/>
                </a:tc>
                <a:tc>
                  <a:txBody>
                    <a:bodyPr/>
                    <a:lstStyle/>
                    <a:p>
                      <a:pPr algn="r"/>
                      <a:r>
                        <a:rPr lang="en-US" sz="1000" dirty="0"/>
                        <a:t>-</a:t>
                      </a:r>
                    </a:p>
                  </a:txBody>
                  <a:tcPr/>
                </a:tc>
                <a:tc>
                  <a:txBody>
                    <a:bodyPr/>
                    <a:lstStyle/>
                    <a:p>
                      <a:pPr algn="r"/>
                      <a:r>
                        <a:rPr lang="en-US" sz="1000" dirty="0"/>
                        <a:t>Packet order list management</a:t>
                      </a:r>
                    </a:p>
                  </a:txBody>
                  <a:tcPr/>
                </a:tc>
                <a:tc>
                  <a:txBody>
                    <a:bodyPr/>
                    <a:lstStyle/>
                    <a:p>
                      <a:r>
                        <a:rPr lang="en-US" sz="1000" dirty="0"/>
                        <a:t>LESIA defines a packet order list management -</a:t>
                      </a:r>
                      <a:r>
                        <a:rPr lang="en-US" sz="1000" b="0" kern="1200" dirty="0">
                          <a:solidFill>
                            <a:schemeClr val="dk1"/>
                          </a:solidFill>
                          <a:latin typeface="+mn-lt"/>
                          <a:ea typeface="+mn-ea"/>
                          <a:cs typeface="+mn-cs"/>
                        </a:rPr>
                        <a:t>this is not a requirement for DLR in this URD version</a:t>
                      </a:r>
                      <a:endParaRPr lang="en-US" sz="1000" dirty="0"/>
                    </a:p>
                  </a:txBody>
                  <a:tcPr/>
                </a:tc>
                <a:extLst>
                  <a:ext uri="{0D108BD9-81ED-4DB2-BD59-A6C34878D82A}">
                    <a16:rowId xmlns:a16="http://schemas.microsoft.com/office/drawing/2014/main" val="1416214796"/>
                  </a:ext>
                </a:extLst>
              </a:tr>
              <a:tr h="0">
                <a:tc>
                  <a:txBody>
                    <a:bodyPr/>
                    <a:lstStyle/>
                    <a:p>
                      <a:pPr algn="ctr"/>
                      <a:endParaRPr lang="en-US" sz="1000" dirty="0"/>
                    </a:p>
                  </a:txBody>
                  <a:tcPr anchor="ctr"/>
                </a:tc>
                <a:tc>
                  <a:txBody>
                    <a:bodyPr/>
                    <a:lstStyle/>
                    <a:p>
                      <a:pPr algn="r"/>
                      <a:r>
                        <a:rPr lang="en-US" sz="1000" dirty="0"/>
                        <a:t>Windowing / Pattern Mode </a:t>
                      </a:r>
                    </a:p>
                  </a:txBody>
                  <a:tcPr/>
                </a:tc>
                <a:tc>
                  <a:txBody>
                    <a:bodyPr/>
                    <a:lstStyle/>
                    <a:p>
                      <a:pPr algn="r"/>
                      <a:r>
                        <a:rPr lang="en-US" sz="1000" dirty="0"/>
                        <a:t>N-FEE windowing / pattern mode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4179179352"/>
                  </a:ext>
                </a:extLst>
              </a:tr>
              <a:tr h="0">
                <a:tc>
                  <a:txBody>
                    <a:bodyPr/>
                    <a:lstStyle/>
                    <a:p>
                      <a:pPr algn="ctr"/>
                      <a:endParaRPr lang="en-US" sz="1000" dirty="0"/>
                    </a:p>
                  </a:txBody>
                  <a:tcPr anchor="ctr"/>
                </a:tc>
                <a:tc>
                  <a:txBody>
                    <a:bodyPr/>
                    <a:lstStyle/>
                    <a:p>
                      <a:pPr algn="r"/>
                      <a:r>
                        <a:rPr lang="en-US" sz="1000" dirty="0"/>
                        <a:t>Windowing / SSD Image Mode </a:t>
                      </a:r>
                    </a:p>
                  </a:txBody>
                  <a:tcPr/>
                </a:tc>
                <a:tc>
                  <a:txBody>
                    <a:bodyPr/>
                    <a:lstStyle/>
                    <a:p>
                      <a:pPr algn="r"/>
                      <a:r>
                        <a:rPr lang="en-US" sz="1000" dirty="0"/>
                        <a:t>N-FEE windowing / SSD image mode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1275096398"/>
                  </a:ext>
                </a:extLst>
              </a:tr>
              <a:tr h="0">
                <a:tc>
                  <a:txBody>
                    <a:bodyPr/>
                    <a:lstStyle/>
                    <a:p>
                      <a:pPr algn="ctr"/>
                      <a:endParaRPr lang="en-US" sz="1000" dirty="0"/>
                    </a:p>
                  </a:txBody>
                  <a:tcPr anchor="ctr"/>
                </a:tc>
                <a:tc>
                  <a:txBody>
                    <a:bodyPr/>
                    <a:lstStyle/>
                    <a:p>
                      <a:pPr algn="r"/>
                      <a:r>
                        <a:rPr lang="en-US" sz="1000" dirty="0"/>
                        <a:t>Windowing / SSD Window Mode </a:t>
                      </a:r>
                    </a:p>
                  </a:txBody>
                  <a:tcPr/>
                </a:tc>
                <a:tc>
                  <a:txBody>
                    <a:bodyPr/>
                    <a:lstStyle/>
                    <a:p>
                      <a:pPr algn="r"/>
                      <a:r>
                        <a:rPr lang="en-US" sz="1000" dirty="0"/>
                        <a:t>N-FEE windowing / SSD window mode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2632375282"/>
                  </a:ext>
                </a:extLst>
              </a:tr>
              <a:tr h="0">
                <a:tc>
                  <a:txBody>
                    <a:bodyPr/>
                    <a:lstStyle/>
                    <a:p>
                      <a:pPr algn="ctr"/>
                      <a:r>
                        <a:rPr lang="en-US" sz="1000" dirty="0"/>
                        <a:t>12.4</a:t>
                      </a:r>
                    </a:p>
                  </a:txBody>
                  <a:tcPr anchor="ctr"/>
                </a:tc>
                <a:tc>
                  <a:txBody>
                    <a:bodyPr/>
                    <a:lstStyle/>
                    <a:p>
                      <a:pPr algn="r"/>
                      <a:r>
                        <a:rPr lang="en-US" sz="1000" dirty="0"/>
                        <a:t>Windowing Interactive Mode Management </a:t>
                      </a:r>
                    </a:p>
                  </a:txBody>
                  <a:tcPr/>
                </a:tc>
                <a:tc>
                  <a:txBody>
                    <a:bodyPr/>
                    <a:lstStyle/>
                    <a:p>
                      <a:pPr algn="r"/>
                      <a:r>
                        <a:rPr lang="en-US" sz="1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DLR defines a windowing interactive mode – this is not a requirement for LESIA</a:t>
                      </a:r>
                      <a:endParaRPr lang="en-US" sz="1000" dirty="0"/>
                    </a:p>
                  </a:txBody>
                  <a:tcPr/>
                </a:tc>
                <a:extLst>
                  <a:ext uri="{0D108BD9-81ED-4DB2-BD59-A6C34878D82A}">
                    <a16:rowId xmlns:a16="http://schemas.microsoft.com/office/drawing/2014/main" val="4290898983"/>
                  </a:ext>
                </a:extLst>
              </a:tr>
              <a:tr h="0">
                <a:tc>
                  <a:txBody>
                    <a:bodyPr/>
                    <a:lstStyle/>
                    <a:p>
                      <a:pPr algn="ctr"/>
                      <a:r>
                        <a:rPr lang="en-US" sz="1000" dirty="0"/>
                        <a:t>12.5</a:t>
                      </a:r>
                    </a:p>
                  </a:txBody>
                  <a:tcPr anchor="ctr"/>
                </a:tc>
                <a:tc>
                  <a:txBody>
                    <a:bodyPr/>
                    <a:lstStyle/>
                    <a:p>
                      <a:pPr algn="r"/>
                      <a:r>
                        <a:rPr lang="en-US" sz="1000" dirty="0"/>
                        <a:t>Windowing Interactive Mode</a:t>
                      </a:r>
                    </a:p>
                  </a:txBody>
                  <a:tcPr/>
                </a:tc>
                <a:tc>
                  <a:txBody>
                    <a:bodyPr/>
                    <a:lstStyle/>
                    <a:p>
                      <a:pPr algn="r"/>
                      <a:r>
                        <a:rPr lang="en-US" sz="1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DLR defines a windowing interactive mode – this is not a requirement for LESIA</a:t>
                      </a:r>
                      <a:endParaRPr lang="en-US" sz="1000" dirty="0"/>
                    </a:p>
                  </a:txBody>
                  <a:tcPr/>
                </a:tc>
                <a:extLst>
                  <a:ext uri="{0D108BD9-81ED-4DB2-BD59-A6C34878D82A}">
                    <a16:rowId xmlns:a16="http://schemas.microsoft.com/office/drawing/2014/main" val="4133533655"/>
                  </a:ext>
                </a:extLst>
              </a:tr>
            </a:tbl>
          </a:graphicData>
        </a:graphic>
      </p:graphicFrame>
    </p:spTree>
    <p:extLst>
      <p:ext uri="{BB962C8B-B14F-4D97-AF65-F5344CB8AC3E}">
        <p14:creationId xmlns:p14="http://schemas.microsoft.com/office/powerpoint/2010/main" val="3570068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AA3C5-98FC-4044-BCA1-4D5F5881A090}"/>
              </a:ext>
            </a:extLst>
          </p:cNvPr>
          <p:cNvSpPr>
            <a:spLocks noGrp="1"/>
          </p:cNvSpPr>
          <p:nvPr>
            <p:ph type="title"/>
          </p:nvPr>
        </p:nvSpPr>
        <p:spPr/>
        <p:txBody>
          <a:bodyPr/>
          <a:lstStyle/>
          <a:p>
            <a:r>
              <a:rPr lang="en-US" dirty="0"/>
              <a:t>URD Comparison: N-FEE x F-FEE</a:t>
            </a:r>
          </a:p>
        </p:txBody>
      </p:sp>
      <p:graphicFrame>
        <p:nvGraphicFramePr>
          <p:cNvPr id="4" name="Tabela 4">
            <a:extLst>
              <a:ext uri="{FF2B5EF4-FFF2-40B4-BE49-F238E27FC236}">
                <a16:creationId xmlns:a16="http://schemas.microsoft.com/office/drawing/2014/main" id="{A95E9FF9-C1E5-44A6-AF57-5ECF0D548A6A}"/>
              </a:ext>
            </a:extLst>
          </p:cNvPr>
          <p:cNvGraphicFramePr>
            <a:graphicFrameLocks noGrp="1"/>
          </p:cNvGraphicFramePr>
          <p:nvPr>
            <p:extLst>
              <p:ext uri="{D42A27DB-BD31-4B8C-83A1-F6EECF244321}">
                <p14:modId xmlns:p14="http://schemas.microsoft.com/office/powerpoint/2010/main" val="3267294945"/>
              </p:ext>
            </p:extLst>
          </p:nvPr>
        </p:nvGraphicFramePr>
        <p:xfrm>
          <a:off x="362183" y="1318380"/>
          <a:ext cx="11525017" cy="4907280"/>
        </p:xfrm>
        <a:graphic>
          <a:graphicData uri="http://schemas.openxmlformats.org/drawingml/2006/table">
            <a:tbl>
              <a:tblPr firstRow="1" bandRow="1">
                <a:tableStyleId>{5C22544A-7EE6-4342-B048-85BDC9FD1C3A}</a:tableStyleId>
              </a:tblPr>
              <a:tblGrid>
                <a:gridCol w="467042">
                  <a:extLst>
                    <a:ext uri="{9D8B030D-6E8A-4147-A177-3AD203B41FA5}">
                      <a16:colId xmlns:a16="http://schemas.microsoft.com/office/drawing/2014/main" val="1618302357"/>
                    </a:ext>
                  </a:extLst>
                </a:gridCol>
                <a:gridCol w="2695025">
                  <a:extLst>
                    <a:ext uri="{9D8B030D-6E8A-4147-A177-3AD203B41FA5}">
                      <a16:colId xmlns:a16="http://schemas.microsoft.com/office/drawing/2014/main" val="4032883606"/>
                    </a:ext>
                  </a:extLst>
                </a:gridCol>
                <a:gridCol w="2867025">
                  <a:extLst>
                    <a:ext uri="{9D8B030D-6E8A-4147-A177-3AD203B41FA5}">
                      <a16:colId xmlns:a16="http://schemas.microsoft.com/office/drawing/2014/main" val="3666134444"/>
                    </a:ext>
                  </a:extLst>
                </a:gridCol>
                <a:gridCol w="5495925">
                  <a:extLst>
                    <a:ext uri="{9D8B030D-6E8A-4147-A177-3AD203B41FA5}">
                      <a16:colId xmlns:a16="http://schemas.microsoft.com/office/drawing/2014/main" val="3747172253"/>
                    </a:ext>
                  </a:extLst>
                </a:gridCol>
              </a:tblGrid>
              <a:tr h="0">
                <a:tc>
                  <a:txBody>
                    <a:bodyPr/>
                    <a:lstStyle/>
                    <a:p>
                      <a:pPr algn="ctr"/>
                      <a:r>
                        <a:rPr lang="en-US" dirty="0"/>
                        <a:t>#</a:t>
                      </a:r>
                    </a:p>
                  </a:txBody>
                  <a:tcPr anchor="ctr"/>
                </a:tc>
                <a:tc>
                  <a:txBody>
                    <a:bodyPr/>
                    <a:lstStyle/>
                    <a:p>
                      <a:r>
                        <a:rPr lang="en-US" dirty="0"/>
                        <a:t>DLR URD Section</a:t>
                      </a:r>
                    </a:p>
                  </a:txBody>
                  <a:tcPr/>
                </a:tc>
                <a:tc>
                  <a:txBody>
                    <a:bodyPr/>
                    <a:lstStyle/>
                    <a:p>
                      <a:r>
                        <a:rPr lang="en-US" dirty="0"/>
                        <a:t>LESIA URD Section</a:t>
                      </a:r>
                    </a:p>
                  </a:txBody>
                  <a:tcPr/>
                </a:tc>
                <a:tc>
                  <a:txBody>
                    <a:bodyPr/>
                    <a:lstStyle/>
                    <a:p>
                      <a:r>
                        <a:rPr lang="en-US" dirty="0"/>
                        <a:t>Comparison</a:t>
                      </a:r>
                    </a:p>
                  </a:txBody>
                  <a:tcPr/>
                </a:tc>
                <a:extLst>
                  <a:ext uri="{0D108BD9-81ED-4DB2-BD59-A6C34878D82A}">
                    <a16:rowId xmlns:a16="http://schemas.microsoft.com/office/drawing/2014/main" val="2364535193"/>
                  </a:ext>
                </a:extLst>
              </a:tr>
              <a:tr h="0">
                <a:tc>
                  <a:txBody>
                    <a:bodyPr/>
                    <a:lstStyle/>
                    <a:p>
                      <a:pPr algn="ctr"/>
                      <a:r>
                        <a:rPr lang="en-US" b="1" dirty="0"/>
                        <a:t>13</a:t>
                      </a:r>
                    </a:p>
                  </a:txBody>
                  <a:tcPr anchor="ctr"/>
                </a:tc>
                <a:tc>
                  <a:txBody>
                    <a:bodyPr/>
                    <a:lstStyle/>
                    <a:p>
                      <a:endParaRPr lang="en-US" b="1" dirty="0"/>
                    </a:p>
                  </a:txBody>
                  <a:tcPr/>
                </a:tc>
                <a:tc>
                  <a:txBody>
                    <a:bodyPr/>
                    <a:lstStyle/>
                    <a:p>
                      <a:r>
                        <a:rPr lang="fr-FR" b="1" dirty="0"/>
                        <a:t>N-FEE Trap pumping mode simulation</a:t>
                      </a:r>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a Trap Pumping mode – this is not a requirement for DLR in this URD version, and it is not a requirement in the ICD 0007 D3</a:t>
                      </a:r>
                    </a:p>
                  </a:txBody>
                  <a:tcPr/>
                </a:tc>
                <a:extLst>
                  <a:ext uri="{0D108BD9-81ED-4DB2-BD59-A6C34878D82A}">
                    <a16:rowId xmlns:a16="http://schemas.microsoft.com/office/drawing/2014/main" val="3173906741"/>
                  </a:ext>
                </a:extLst>
              </a:tr>
              <a:tr h="0">
                <a:tc>
                  <a:txBody>
                    <a:bodyPr/>
                    <a:lstStyle/>
                    <a:p>
                      <a:pPr algn="ctr"/>
                      <a:r>
                        <a:rPr lang="en-US" b="1" dirty="0"/>
                        <a:t>14</a:t>
                      </a:r>
                    </a:p>
                  </a:txBody>
                  <a:tcPr anchor="ctr"/>
                </a:tc>
                <a:tc>
                  <a:txBody>
                    <a:bodyPr/>
                    <a:lstStyle/>
                    <a:p>
                      <a:endParaRPr lang="en-US" b="1" dirty="0"/>
                    </a:p>
                  </a:txBody>
                  <a:tcPr/>
                </a:tc>
                <a:tc>
                  <a:txBody>
                    <a:bodyPr/>
                    <a:lstStyle/>
                    <a:p>
                      <a:r>
                        <a:rPr lang="en-US" b="1" dirty="0"/>
                        <a:t>N-FEE Immediate ON command simulation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a immediate ON mode – this is not a requirement for DLR in this URD version</a:t>
                      </a:r>
                    </a:p>
                    <a:p>
                      <a:pPr marL="0" algn="l" defTabSz="914400" rtl="0" eaLnBrk="1" latinLnBrk="0" hangingPunct="1"/>
                      <a:r>
                        <a:rPr lang="en-US" sz="1000" kern="1200" dirty="0">
                          <a:solidFill>
                            <a:schemeClr val="dk1"/>
                          </a:solidFill>
                          <a:latin typeface="+mn-lt"/>
                          <a:ea typeface="+mn-ea"/>
                          <a:cs typeface="+mn-cs"/>
                        </a:rPr>
                        <a:t>In DLR ICD 0007 D3 we have a Immediate Standby mode.</a:t>
                      </a:r>
                    </a:p>
                  </a:txBody>
                  <a:tcPr/>
                </a:tc>
                <a:extLst>
                  <a:ext uri="{0D108BD9-81ED-4DB2-BD59-A6C34878D82A}">
                    <a16:rowId xmlns:a16="http://schemas.microsoft.com/office/drawing/2014/main" val="2728377169"/>
                  </a:ext>
                </a:extLst>
              </a:tr>
              <a:tr h="0">
                <a:tc>
                  <a:txBody>
                    <a:bodyPr/>
                    <a:lstStyle/>
                    <a:p>
                      <a:pPr algn="ctr"/>
                      <a:r>
                        <a:rPr lang="en-US" b="1" dirty="0"/>
                        <a:t>15</a:t>
                      </a:r>
                    </a:p>
                  </a:txBody>
                  <a:tcPr anchor="ctr"/>
                </a:tc>
                <a:tc>
                  <a:txBody>
                    <a:bodyPr/>
                    <a:lstStyle/>
                    <a:p>
                      <a:r>
                        <a:rPr lang="en-US" b="1" dirty="0"/>
                        <a:t>Transparent Mode Requirements </a:t>
                      </a:r>
                    </a:p>
                  </a:txBody>
                  <a:tcPr/>
                </a:tc>
                <a:tc>
                  <a:txBody>
                    <a:bodyPr/>
                    <a:lstStyle/>
                    <a:p>
                      <a:r>
                        <a:rPr lang="en-US" b="1" dirty="0"/>
                        <a:t>-</a:t>
                      </a:r>
                    </a:p>
                  </a:txBody>
                  <a:tcPr/>
                </a:tc>
                <a:tc>
                  <a:txBody>
                    <a:bodyPr/>
                    <a:lstStyle/>
                    <a:p>
                      <a:pPr marL="0" algn="l" defTabSz="914400" rtl="0" eaLnBrk="1" latinLnBrk="0" hangingPunct="1"/>
                      <a:endParaRPr lang="en-US" sz="1000" kern="1200" dirty="0">
                        <a:solidFill>
                          <a:schemeClr val="dk1"/>
                        </a:solidFill>
                        <a:latin typeface="+mn-lt"/>
                        <a:ea typeface="+mn-ea"/>
                        <a:cs typeface="+mn-cs"/>
                      </a:endParaRPr>
                    </a:p>
                  </a:txBody>
                  <a:tcPr/>
                </a:tc>
                <a:extLst>
                  <a:ext uri="{0D108BD9-81ED-4DB2-BD59-A6C34878D82A}">
                    <a16:rowId xmlns:a16="http://schemas.microsoft.com/office/drawing/2014/main" val="3328417657"/>
                  </a:ext>
                </a:extLst>
              </a:tr>
              <a:tr h="0">
                <a:tc>
                  <a:txBody>
                    <a:bodyPr/>
                    <a:lstStyle/>
                    <a:p>
                      <a:pPr algn="ctr"/>
                      <a:r>
                        <a:rPr lang="en-US" sz="1000" dirty="0"/>
                        <a:t>15.1</a:t>
                      </a:r>
                    </a:p>
                  </a:txBody>
                  <a:tcPr anchor="ctr"/>
                </a:tc>
                <a:tc>
                  <a:txBody>
                    <a:bodyPr/>
                    <a:lstStyle/>
                    <a:p>
                      <a:pPr algn="r"/>
                      <a:r>
                        <a:rPr lang="en-US" sz="1000" dirty="0"/>
                        <a:t>Transparent Mode Management </a:t>
                      </a:r>
                    </a:p>
                  </a:txBody>
                  <a:tcPr/>
                </a:tc>
                <a:tc>
                  <a:txBody>
                    <a:bodyPr/>
                    <a:lstStyle/>
                    <a:p>
                      <a:pPr algn="r"/>
                      <a:r>
                        <a:rPr lang="en-US" sz="1000" dirty="0"/>
                        <a:t>-</a:t>
                      </a:r>
                    </a:p>
                  </a:txBody>
                  <a:tcPr/>
                </a:tc>
                <a:tc>
                  <a:txBody>
                    <a:bodyPr/>
                    <a:lstStyle/>
                    <a:p>
                      <a:pPr marL="0" algn="l" defTabSz="914400" rtl="0" eaLnBrk="1" latinLnBrk="0" hangingPunct="1"/>
                      <a:r>
                        <a:rPr lang="en-US" sz="1000" kern="1200" dirty="0">
                          <a:solidFill>
                            <a:schemeClr val="dk1"/>
                          </a:solidFill>
                          <a:latin typeface="+mn-lt"/>
                          <a:ea typeface="+mn-ea"/>
                          <a:cs typeface="+mn-cs"/>
                        </a:rPr>
                        <a:t>DLR defines a TRANSPARENT mode in which it receives packets via EDEN and directly transmits them via one of the </a:t>
                      </a:r>
                      <a:r>
                        <a:rPr lang="en-US" sz="1000" kern="1200" dirty="0" err="1">
                          <a:solidFill>
                            <a:schemeClr val="dk1"/>
                          </a:solidFill>
                          <a:latin typeface="+mn-lt"/>
                          <a:ea typeface="+mn-ea"/>
                          <a:cs typeface="+mn-cs"/>
                        </a:rPr>
                        <a:t>SpaceWire</a:t>
                      </a:r>
                      <a:r>
                        <a:rPr lang="en-US" sz="1000" kern="1200" dirty="0">
                          <a:solidFill>
                            <a:schemeClr val="dk1"/>
                          </a:solidFill>
                          <a:latin typeface="+mn-lt"/>
                          <a:ea typeface="+mn-ea"/>
                          <a:cs typeface="+mn-cs"/>
                        </a:rPr>
                        <a:t> channels to the F-DPU. This is not a requirement to LESIA.</a:t>
                      </a:r>
                    </a:p>
                  </a:txBody>
                  <a:tcPr/>
                </a:tc>
                <a:extLst>
                  <a:ext uri="{0D108BD9-81ED-4DB2-BD59-A6C34878D82A}">
                    <a16:rowId xmlns:a16="http://schemas.microsoft.com/office/drawing/2014/main" val="3707825328"/>
                  </a:ext>
                </a:extLst>
              </a:tr>
              <a:tr h="0">
                <a:tc>
                  <a:txBody>
                    <a:bodyPr/>
                    <a:lstStyle/>
                    <a:p>
                      <a:pPr algn="ctr"/>
                      <a:r>
                        <a:rPr lang="en-US" sz="1000" dirty="0"/>
                        <a:t>15.2</a:t>
                      </a:r>
                    </a:p>
                  </a:txBody>
                  <a:tcPr anchor="ctr"/>
                </a:tc>
                <a:tc>
                  <a:txBody>
                    <a:bodyPr/>
                    <a:lstStyle/>
                    <a:p>
                      <a:pPr algn="r"/>
                      <a:r>
                        <a:rPr lang="en-US" sz="1000" dirty="0"/>
                        <a:t>Transparent Mode </a:t>
                      </a:r>
                    </a:p>
                  </a:txBody>
                  <a:tcPr/>
                </a:tc>
                <a:tc>
                  <a:txBody>
                    <a:bodyPr/>
                    <a:lstStyle/>
                    <a:p>
                      <a:pPr algn="r"/>
                      <a:r>
                        <a:rPr lang="en-US" sz="1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DLR defines a TRANSPARENT mode in which it receives packets via EDEN and directly transmits them via one of the </a:t>
                      </a:r>
                      <a:r>
                        <a:rPr lang="en-US" sz="1000" kern="1200" dirty="0" err="1">
                          <a:solidFill>
                            <a:schemeClr val="dk1"/>
                          </a:solidFill>
                          <a:latin typeface="+mn-lt"/>
                          <a:ea typeface="+mn-ea"/>
                          <a:cs typeface="+mn-cs"/>
                        </a:rPr>
                        <a:t>SpaceWire</a:t>
                      </a:r>
                      <a:r>
                        <a:rPr lang="en-US" sz="1000" kern="1200" dirty="0">
                          <a:solidFill>
                            <a:schemeClr val="dk1"/>
                          </a:solidFill>
                          <a:latin typeface="+mn-lt"/>
                          <a:ea typeface="+mn-ea"/>
                          <a:cs typeface="+mn-cs"/>
                        </a:rPr>
                        <a:t> channels to the F-DPU. This is not a requirement to LESIA.</a:t>
                      </a:r>
                    </a:p>
                    <a:p>
                      <a:pPr marL="0" algn="l" defTabSz="914400" rtl="0" eaLnBrk="1" latinLnBrk="0" hangingPunct="1"/>
                      <a:endParaRPr lang="en-US" sz="1000" kern="1200" dirty="0">
                        <a:solidFill>
                          <a:schemeClr val="dk1"/>
                        </a:solidFill>
                        <a:latin typeface="+mn-lt"/>
                        <a:ea typeface="+mn-ea"/>
                        <a:cs typeface="+mn-cs"/>
                      </a:endParaRPr>
                    </a:p>
                  </a:txBody>
                  <a:tcPr/>
                </a:tc>
                <a:extLst>
                  <a:ext uri="{0D108BD9-81ED-4DB2-BD59-A6C34878D82A}">
                    <a16:rowId xmlns:a16="http://schemas.microsoft.com/office/drawing/2014/main" val="1872739207"/>
                  </a:ext>
                </a:extLst>
              </a:tr>
              <a:tr h="0">
                <a:tc>
                  <a:txBody>
                    <a:bodyPr/>
                    <a:lstStyle/>
                    <a:p>
                      <a:pPr algn="ctr"/>
                      <a:r>
                        <a:rPr lang="en-US" b="1" dirty="0"/>
                        <a:t>16</a:t>
                      </a:r>
                    </a:p>
                  </a:txBody>
                  <a:tcPr anchor="ctr"/>
                </a:tc>
                <a:tc>
                  <a:txBody>
                    <a:bodyPr/>
                    <a:lstStyle/>
                    <a:p>
                      <a:r>
                        <a:rPr lang="en-US" b="1" dirty="0"/>
                        <a:t>Housekeeping Requirements </a:t>
                      </a:r>
                    </a:p>
                  </a:txBody>
                  <a:tcPr/>
                </a:tc>
                <a:tc>
                  <a:txBody>
                    <a:bodyPr/>
                    <a:lstStyle/>
                    <a:p>
                      <a:r>
                        <a:rPr lang="en-US" b="1" dirty="0"/>
                        <a:t>N-FEE housekeeping simulation</a:t>
                      </a:r>
                    </a:p>
                  </a:txBody>
                  <a:tcPr/>
                </a:tc>
                <a:tc>
                  <a:txBody>
                    <a:bodyPr/>
                    <a:lstStyle/>
                    <a:p>
                      <a:pPr marL="0" algn="l" defTabSz="914400" rtl="0" eaLnBrk="1" latinLnBrk="0" hangingPunct="1"/>
                      <a:r>
                        <a:rPr lang="en-US" sz="1000" kern="1200" dirty="0">
                          <a:solidFill>
                            <a:schemeClr val="dk1"/>
                          </a:solidFill>
                          <a:latin typeface="+mn-lt"/>
                          <a:ea typeface="+mn-ea"/>
                          <a:cs typeface="+mn-cs"/>
                        </a:rPr>
                        <a:t>LESIA defines the need to have the frame number register in the HK parameters to be managed. This is not a requirement for DLR. Also the core of the HK data is different between both solutions</a:t>
                      </a:r>
                    </a:p>
                  </a:txBody>
                  <a:tcPr/>
                </a:tc>
                <a:extLst>
                  <a:ext uri="{0D108BD9-81ED-4DB2-BD59-A6C34878D82A}">
                    <a16:rowId xmlns:a16="http://schemas.microsoft.com/office/drawing/2014/main" val="1085773253"/>
                  </a:ext>
                </a:extLst>
              </a:tr>
              <a:tr h="0">
                <a:tc>
                  <a:txBody>
                    <a:bodyPr/>
                    <a:lstStyle/>
                    <a:p>
                      <a:pPr algn="ctr"/>
                      <a:r>
                        <a:rPr lang="en-US" b="1" dirty="0"/>
                        <a:t>17</a:t>
                      </a:r>
                    </a:p>
                  </a:txBody>
                  <a:tcPr anchor="ctr"/>
                </a:tc>
                <a:tc>
                  <a:txBody>
                    <a:bodyPr/>
                    <a:lstStyle/>
                    <a:p>
                      <a:r>
                        <a:rPr lang="en-US" b="1" dirty="0"/>
                        <a:t>-</a:t>
                      </a:r>
                    </a:p>
                  </a:txBody>
                  <a:tcPr/>
                </a:tc>
                <a:tc>
                  <a:txBody>
                    <a:bodyPr/>
                    <a:lstStyle/>
                    <a:p>
                      <a:r>
                        <a:rPr lang="en-US" b="1" dirty="0"/>
                        <a:t>N-FEE configuration simulation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the expected minimum RMAP configuration for the SimuCam – this is not a requirement for DLR in this URD version, but it is defined in the ICD 0007 D3</a:t>
                      </a:r>
                    </a:p>
                  </a:txBody>
                  <a:tcPr/>
                </a:tc>
                <a:extLst>
                  <a:ext uri="{0D108BD9-81ED-4DB2-BD59-A6C34878D82A}">
                    <a16:rowId xmlns:a16="http://schemas.microsoft.com/office/drawing/2014/main" val="3557467359"/>
                  </a:ext>
                </a:extLst>
              </a:tr>
              <a:tr h="0">
                <a:tc>
                  <a:txBody>
                    <a:bodyPr/>
                    <a:lstStyle/>
                    <a:p>
                      <a:pPr algn="ctr"/>
                      <a:r>
                        <a:rPr lang="en-US" b="1" dirty="0"/>
                        <a:t>18</a:t>
                      </a:r>
                    </a:p>
                  </a:txBody>
                  <a:tcPr anchor="ctr"/>
                </a:tc>
                <a:tc>
                  <a:txBody>
                    <a:bodyPr/>
                    <a:lstStyle/>
                    <a:p>
                      <a:r>
                        <a:rPr lang="en-US" b="1" dirty="0"/>
                        <a:t>-</a:t>
                      </a:r>
                    </a:p>
                  </a:txBody>
                  <a:tcPr/>
                </a:tc>
                <a:tc>
                  <a:txBody>
                    <a:bodyPr/>
                    <a:lstStyle/>
                    <a:p>
                      <a:r>
                        <a:rPr lang="en-US" b="1" dirty="0"/>
                        <a:t>RMAP register simulation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the expected minimum RMAP configuration for the SimuCam – this is not a requirement for DLR in this URD version, but it is defined in the ICD 0007 D3</a:t>
                      </a:r>
                    </a:p>
                  </a:txBody>
                  <a:tcPr/>
                </a:tc>
                <a:extLst>
                  <a:ext uri="{0D108BD9-81ED-4DB2-BD59-A6C34878D82A}">
                    <a16:rowId xmlns:a16="http://schemas.microsoft.com/office/drawing/2014/main" val="3498403602"/>
                  </a:ext>
                </a:extLst>
              </a:tr>
            </a:tbl>
          </a:graphicData>
        </a:graphic>
      </p:graphicFrame>
    </p:spTree>
    <p:extLst>
      <p:ext uri="{BB962C8B-B14F-4D97-AF65-F5344CB8AC3E}">
        <p14:creationId xmlns:p14="http://schemas.microsoft.com/office/powerpoint/2010/main" val="287992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AA3C5-98FC-4044-BCA1-4D5F5881A090}"/>
              </a:ext>
            </a:extLst>
          </p:cNvPr>
          <p:cNvSpPr>
            <a:spLocks noGrp="1"/>
          </p:cNvSpPr>
          <p:nvPr>
            <p:ph type="title"/>
          </p:nvPr>
        </p:nvSpPr>
        <p:spPr/>
        <p:txBody>
          <a:bodyPr/>
          <a:lstStyle/>
          <a:p>
            <a:r>
              <a:rPr lang="en-US" dirty="0"/>
              <a:t>URD Comparison: N-FEE x F-FEE</a:t>
            </a:r>
          </a:p>
        </p:txBody>
      </p:sp>
      <p:graphicFrame>
        <p:nvGraphicFramePr>
          <p:cNvPr id="4" name="Tabela 4">
            <a:extLst>
              <a:ext uri="{FF2B5EF4-FFF2-40B4-BE49-F238E27FC236}">
                <a16:creationId xmlns:a16="http://schemas.microsoft.com/office/drawing/2014/main" id="{A95E9FF9-C1E5-44A6-AF57-5ECF0D548A6A}"/>
              </a:ext>
            </a:extLst>
          </p:cNvPr>
          <p:cNvGraphicFramePr>
            <a:graphicFrameLocks noGrp="1"/>
          </p:cNvGraphicFramePr>
          <p:nvPr>
            <p:extLst>
              <p:ext uri="{D42A27DB-BD31-4B8C-83A1-F6EECF244321}">
                <p14:modId xmlns:p14="http://schemas.microsoft.com/office/powerpoint/2010/main" val="1284629738"/>
              </p:ext>
            </p:extLst>
          </p:nvPr>
        </p:nvGraphicFramePr>
        <p:xfrm>
          <a:off x="362183" y="1318380"/>
          <a:ext cx="11372617" cy="5029200"/>
        </p:xfrm>
        <a:graphic>
          <a:graphicData uri="http://schemas.openxmlformats.org/drawingml/2006/table">
            <a:tbl>
              <a:tblPr firstRow="1" bandRow="1">
                <a:tableStyleId>{5C22544A-7EE6-4342-B048-85BDC9FD1C3A}</a:tableStyleId>
              </a:tblPr>
              <a:tblGrid>
                <a:gridCol w="467043">
                  <a:extLst>
                    <a:ext uri="{9D8B030D-6E8A-4147-A177-3AD203B41FA5}">
                      <a16:colId xmlns:a16="http://schemas.microsoft.com/office/drawing/2014/main" val="387686649"/>
                    </a:ext>
                  </a:extLst>
                </a:gridCol>
                <a:gridCol w="2847424">
                  <a:extLst>
                    <a:ext uri="{9D8B030D-6E8A-4147-A177-3AD203B41FA5}">
                      <a16:colId xmlns:a16="http://schemas.microsoft.com/office/drawing/2014/main" val="4032883606"/>
                    </a:ext>
                  </a:extLst>
                </a:gridCol>
                <a:gridCol w="2600325">
                  <a:extLst>
                    <a:ext uri="{9D8B030D-6E8A-4147-A177-3AD203B41FA5}">
                      <a16:colId xmlns:a16="http://schemas.microsoft.com/office/drawing/2014/main" val="3666134444"/>
                    </a:ext>
                  </a:extLst>
                </a:gridCol>
                <a:gridCol w="5457825">
                  <a:extLst>
                    <a:ext uri="{9D8B030D-6E8A-4147-A177-3AD203B41FA5}">
                      <a16:colId xmlns:a16="http://schemas.microsoft.com/office/drawing/2014/main" val="3747172253"/>
                    </a:ext>
                  </a:extLst>
                </a:gridCol>
              </a:tblGrid>
              <a:tr h="0">
                <a:tc>
                  <a:txBody>
                    <a:bodyPr/>
                    <a:lstStyle/>
                    <a:p>
                      <a:pPr algn="ctr"/>
                      <a:r>
                        <a:rPr lang="en-US" dirty="0"/>
                        <a:t>#</a:t>
                      </a:r>
                    </a:p>
                  </a:txBody>
                  <a:tcPr anchor="ctr"/>
                </a:tc>
                <a:tc>
                  <a:txBody>
                    <a:bodyPr/>
                    <a:lstStyle/>
                    <a:p>
                      <a:r>
                        <a:rPr lang="en-US" dirty="0"/>
                        <a:t>DLR URD Section</a:t>
                      </a:r>
                    </a:p>
                  </a:txBody>
                  <a:tcPr/>
                </a:tc>
                <a:tc>
                  <a:txBody>
                    <a:bodyPr/>
                    <a:lstStyle/>
                    <a:p>
                      <a:r>
                        <a:rPr lang="en-US" dirty="0"/>
                        <a:t>LESIA URD Section</a:t>
                      </a:r>
                    </a:p>
                  </a:txBody>
                  <a:tcPr/>
                </a:tc>
                <a:tc>
                  <a:txBody>
                    <a:bodyPr/>
                    <a:lstStyle/>
                    <a:p>
                      <a:r>
                        <a:rPr lang="en-US" dirty="0"/>
                        <a:t>Comparison</a:t>
                      </a:r>
                    </a:p>
                  </a:txBody>
                  <a:tcPr/>
                </a:tc>
                <a:extLst>
                  <a:ext uri="{0D108BD9-81ED-4DB2-BD59-A6C34878D82A}">
                    <a16:rowId xmlns:a16="http://schemas.microsoft.com/office/drawing/2014/main" val="2364535193"/>
                  </a:ext>
                </a:extLst>
              </a:tr>
              <a:tr h="0">
                <a:tc>
                  <a:txBody>
                    <a:bodyPr/>
                    <a:lstStyle/>
                    <a:p>
                      <a:pPr algn="ctr"/>
                      <a:r>
                        <a:rPr lang="en-US" b="1" dirty="0"/>
                        <a:t>19</a:t>
                      </a:r>
                    </a:p>
                  </a:txBody>
                  <a:tcPr anchor="ctr"/>
                </a:tc>
                <a:tc>
                  <a:txBody>
                    <a:bodyPr/>
                    <a:lstStyle/>
                    <a:p>
                      <a:r>
                        <a:rPr lang="en-US" b="1" dirty="0"/>
                        <a:t>Error Injection Requirements</a:t>
                      </a:r>
                    </a:p>
                  </a:txBody>
                  <a:tcPr/>
                </a:tc>
                <a:tc>
                  <a:txBody>
                    <a:bodyPr/>
                    <a:lstStyle/>
                    <a:p>
                      <a:r>
                        <a:rPr lang="en-US" b="1" dirty="0"/>
                        <a:t>Error injection</a:t>
                      </a:r>
                    </a:p>
                  </a:txBody>
                  <a:tcPr/>
                </a:tc>
                <a:tc>
                  <a:txBody>
                    <a:bodyPr/>
                    <a:lstStyle/>
                    <a:p>
                      <a:endParaRPr lang="en-US" b="1" dirty="0"/>
                    </a:p>
                  </a:txBody>
                  <a:tcPr/>
                </a:tc>
                <a:extLst>
                  <a:ext uri="{0D108BD9-81ED-4DB2-BD59-A6C34878D82A}">
                    <a16:rowId xmlns:a16="http://schemas.microsoft.com/office/drawing/2014/main" val="3445092776"/>
                  </a:ext>
                </a:extLst>
              </a:tr>
              <a:tr h="0">
                <a:tc>
                  <a:txBody>
                    <a:bodyPr/>
                    <a:lstStyle/>
                    <a:p>
                      <a:pPr algn="ctr"/>
                      <a:endParaRPr lang="en-US" sz="1000" dirty="0"/>
                    </a:p>
                  </a:txBody>
                  <a:tcPr anchor="ctr"/>
                </a:tc>
                <a:tc>
                  <a:txBody>
                    <a:bodyPr/>
                    <a:lstStyle/>
                    <a:p>
                      <a:pPr algn="r"/>
                      <a:r>
                        <a:rPr lang="en-US" sz="1000" dirty="0"/>
                        <a:t>Error Injection Management </a:t>
                      </a:r>
                    </a:p>
                  </a:txBody>
                  <a:tcPr/>
                </a:tc>
                <a:tc>
                  <a:txBody>
                    <a:bodyPr/>
                    <a:lstStyle/>
                    <a:p>
                      <a:pPr algn="r"/>
                      <a:r>
                        <a:rPr lang="en-US" sz="1000" dirty="0"/>
                        <a:t>Error injection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2233438830"/>
                  </a:ext>
                </a:extLst>
              </a:tr>
              <a:tr h="0">
                <a:tc>
                  <a:txBody>
                    <a:bodyPr/>
                    <a:lstStyle/>
                    <a:p>
                      <a:pPr algn="ctr"/>
                      <a:endParaRPr lang="en-US" sz="1000" dirty="0"/>
                    </a:p>
                  </a:txBody>
                  <a:tcPr anchor="ctr"/>
                </a:tc>
                <a:tc>
                  <a:txBody>
                    <a:bodyPr/>
                    <a:lstStyle/>
                    <a:p>
                      <a:pPr algn="r"/>
                      <a:r>
                        <a:rPr lang="en-US" sz="1000" dirty="0" err="1"/>
                        <a:t>SpaceWire</a:t>
                      </a:r>
                      <a:r>
                        <a:rPr lang="en-US" sz="1000" dirty="0"/>
                        <a:t> Errors</a:t>
                      </a:r>
                    </a:p>
                  </a:txBody>
                  <a:tcPr/>
                </a:tc>
                <a:tc>
                  <a:txBody>
                    <a:bodyPr/>
                    <a:lstStyle/>
                    <a:p>
                      <a:pPr algn="r"/>
                      <a:r>
                        <a:rPr lang="en-US" sz="1000" dirty="0" err="1"/>
                        <a:t>SpaceWire</a:t>
                      </a:r>
                      <a:r>
                        <a:rPr lang="en-US" sz="1000" dirty="0"/>
                        <a:t> errors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2357846900"/>
                  </a:ext>
                </a:extLst>
              </a:tr>
              <a:tr h="0">
                <a:tc>
                  <a:txBody>
                    <a:bodyPr/>
                    <a:lstStyle/>
                    <a:p>
                      <a:pPr algn="ctr"/>
                      <a:endParaRPr lang="en-US" sz="1000" dirty="0"/>
                    </a:p>
                  </a:txBody>
                  <a:tcPr anchor="ctr"/>
                </a:tc>
                <a:tc>
                  <a:txBody>
                    <a:bodyPr/>
                    <a:lstStyle/>
                    <a:p>
                      <a:pPr algn="r"/>
                      <a:r>
                        <a:rPr lang="en-US" sz="1000" dirty="0"/>
                        <a:t>RMAP Errors </a:t>
                      </a:r>
                    </a:p>
                  </a:txBody>
                  <a:tcPr/>
                </a:tc>
                <a:tc>
                  <a:txBody>
                    <a:bodyPr/>
                    <a:lstStyle/>
                    <a:p>
                      <a:pPr algn="r"/>
                      <a:r>
                        <a:rPr lang="en-US" sz="1000" dirty="0"/>
                        <a:t>RMAP errors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1824382846"/>
                  </a:ext>
                </a:extLst>
              </a:tr>
              <a:tr h="0">
                <a:tc>
                  <a:txBody>
                    <a:bodyPr/>
                    <a:lstStyle/>
                    <a:p>
                      <a:pPr algn="ctr"/>
                      <a:endParaRPr lang="en-US" sz="1000" dirty="0"/>
                    </a:p>
                  </a:txBody>
                  <a:tcPr anchor="ctr"/>
                </a:tc>
                <a:tc>
                  <a:txBody>
                    <a:bodyPr/>
                    <a:lstStyle/>
                    <a:p>
                      <a:pPr algn="r"/>
                      <a:r>
                        <a:rPr lang="en-US" sz="1000" dirty="0"/>
                        <a:t>Time-Code Errors</a:t>
                      </a:r>
                    </a:p>
                  </a:txBody>
                  <a:tcPr/>
                </a:tc>
                <a:tc>
                  <a:txBody>
                    <a:bodyPr/>
                    <a:lstStyle/>
                    <a:p>
                      <a:pPr algn="r"/>
                      <a:r>
                        <a:rPr lang="en-US" sz="1000" dirty="0"/>
                        <a:t>Time-code errors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941665017"/>
                  </a:ext>
                </a:extLst>
              </a:tr>
              <a:tr h="0">
                <a:tc>
                  <a:txBody>
                    <a:bodyPr/>
                    <a:lstStyle/>
                    <a:p>
                      <a:pPr algn="ctr"/>
                      <a:endParaRPr lang="en-US" sz="1000" dirty="0"/>
                    </a:p>
                  </a:txBody>
                  <a:tcPr anchor="ctr"/>
                </a:tc>
                <a:tc>
                  <a:txBody>
                    <a:bodyPr/>
                    <a:lstStyle/>
                    <a:p>
                      <a:pPr algn="r"/>
                      <a:r>
                        <a:rPr lang="en-US" sz="1000" dirty="0"/>
                        <a:t>Full image Transmission Errors</a:t>
                      </a:r>
                    </a:p>
                  </a:txBody>
                  <a:tcPr/>
                </a:tc>
                <a:tc>
                  <a:txBody>
                    <a:bodyPr/>
                    <a:lstStyle/>
                    <a:p>
                      <a:pPr algn="r"/>
                      <a:r>
                        <a:rPr lang="en-US" sz="1000" dirty="0" err="1"/>
                        <a:t>Fullimage</a:t>
                      </a:r>
                      <a:r>
                        <a:rPr lang="en-US" sz="1000" dirty="0"/>
                        <a:t> transmission errors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1516398200"/>
                  </a:ext>
                </a:extLst>
              </a:tr>
              <a:tr h="0">
                <a:tc>
                  <a:txBody>
                    <a:bodyPr/>
                    <a:lstStyle/>
                    <a:p>
                      <a:pPr algn="ctr"/>
                      <a:endParaRPr lang="en-US" sz="1000" dirty="0"/>
                    </a:p>
                  </a:txBody>
                  <a:tcPr anchor="ctr"/>
                </a:tc>
                <a:tc>
                  <a:txBody>
                    <a:bodyPr/>
                    <a:lstStyle/>
                    <a:p>
                      <a:pPr algn="r"/>
                      <a:r>
                        <a:rPr lang="en-US" sz="1000" dirty="0"/>
                        <a:t>Window Transmission Errors</a:t>
                      </a:r>
                    </a:p>
                  </a:txBody>
                  <a:tcPr/>
                </a:tc>
                <a:tc>
                  <a:txBody>
                    <a:bodyPr/>
                    <a:lstStyle/>
                    <a:p>
                      <a:pPr algn="r"/>
                      <a:r>
                        <a:rPr lang="en-US" sz="1000" dirty="0"/>
                        <a:t>Window transmission errors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3461342436"/>
                  </a:ext>
                </a:extLst>
              </a:tr>
              <a:tr h="0">
                <a:tc>
                  <a:txBody>
                    <a:bodyPr/>
                    <a:lstStyle/>
                    <a:p>
                      <a:pPr algn="ctr"/>
                      <a:r>
                        <a:rPr lang="en-US" sz="1000" b="0" dirty="0"/>
                        <a:t>19.1</a:t>
                      </a:r>
                    </a:p>
                  </a:txBody>
                  <a:tcPr anchor="ctr"/>
                </a:tc>
                <a:tc>
                  <a:txBody>
                    <a:bodyPr/>
                    <a:lstStyle/>
                    <a:p>
                      <a:pPr algn="r"/>
                      <a:endParaRPr lang="en-US" sz="1000" b="0" dirty="0"/>
                    </a:p>
                  </a:txBody>
                  <a:tcPr/>
                </a:tc>
                <a:tc>
                  <a:txBody>
                    <a:bodyPr/>
                    <a:lstStyle/>
                    <a:p>
                      <a:pPr algn="r"/>
                      <a:r>
                        <a:rPr lang="en-US" sz="1000" b="0" dirty="0"/>
                        <a:t>Image and Window content errors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the errors for Image and Window content – this is not a requirement for DLR in this URD version</a:t>
                      </a:r>
                    </a:p>
                  </a:txBody>
                  <a:tcPr/>
                </a:tc>
                <a:extLst>
                  <a:ext uri="{0D108BD9-81ED-4DB2-BD59-A6C34878D82A}">
                    <a16:rowId xmlns:a16="http://schemas.microsoft.com/office/drawing/2014/main" val="1291676979"/>
                  </a:ext>
                </a:extLst>
              </a:tr>
              <a:tr h="0">
                <a:tc>
                  <a:txBody>
                    <a:bodyPr/>
                    <a:lstStyle/>
                    <a:p>
                      <a:pPr algn="ctr"/>
                      <a:r>
                        <a:rPr lang="en-US" sz="1000" b="0" dirty="0"/>
                        <a:t>19.2</a:t>
                      </a:r>
                    </a:p>
                  </a:txBody>
                  <a:tcPr anchor="ctr"/>
                </a:tc>
                <a:tc>
                  <a:txBody>
                    <a:bodyPr/>
                    <a:lstStyle/>
                    <a:p>
                      <a:pPr algn="r"/>
                      <a:endParaRPr lang="en-US" sz="1000" b="0" dirty="0"/>
                    </a:p>
                  </a:txBody>
                  <a:tcPr/>
                </a:tc>
                <a:tc>
                  <a:txBody>
                    <a:bodyPr/>
                    <a:lstStyle/>
                    <a:p>
                      <a:pPr algn="r"/>
                      <a:r>
                        <a:rPr lang="en-US" sz="1000" b="0" dirty="0"/>
                        <a:t>Data packet header error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the errors for data package header – this is not a requirement for DLR in this URD version</a:t>
                      </a:r>
                    </a:p>
                  </a:txBody>
                  <a:tcPr/>
                </a:tc>
                <a:extLst>
                  <a:ext uri="{0D108BD9-81ED-4DB2-BD59-A6C34878D82A}">
                    <a16:rowId xmlns:a16="http://schemas.microsoft.com/office/drawing/2014/main" val="2783450671"/>
                  </a:ext>
                </a:extLst>
              </a:tr>
              <a:tr h="0">
                <a:tc>
                  <a:txBody>
                    <a:bodyPr/>
                    <a:lstStyle/>
                    <a:p>
                      <a:pPr algn="ctr"/>
                      <a:r>
                        <a:rPr lang="en-US" b="1" dirty="0"/>
                        <a:t>20</a:t>
                      </a:r>
                    </a:p>
                  </a:txBody>
                  <a:tcPr anchor="ctr"/>
                </a:tc>
                <a:tc>
                  <a:txBody>
                    <a:bodyPr/>
                    <a:lstStyle/>
                    <a:p>
                      <a:r>
                        <a:rPr lang="en-US" b="1" dirty="0"/>
                        <a:t>Status / Event / Log Reporting Requirements </a:t>
                      </a:r>
                    </a:p>
                  </a:txBody>
                  <a:tcPr/>
                </a:tc>
                <a:tc>
                  <a:txBody>
                    <a:bodyPr/>
                    <a:lstStyle/>
                    <a:p>
                      <a:r>
                        <a:rPr lang="en-US" b="1" dirty="0"/>
                        <a:t>Status / event / log reporting</a:t>
                      </a:r>
                    </a:p>
                  </a:txBody>
                  <a:tcPr/>
                </a:tc>
                <a:tc>
                  <a:txBody>
                    <a:bodyPr/>
                    <a:lstStyle/>
                    <a:p>
                      <a:endParaRPr lang="en-US" b="1" dirty="0"/>
                    </a:p>
                  </a:txBody>
                  <a:tcPr/>
                </a:tc>
                <a:extLst>
                  <a:ext uri="{0D108BD9-81ED-4DB2-BD59-A6C34878D82A}">
                    <a16:rowId xmlns:a16="http://schemas.microsoft.com/office/drawing/2014/main" val="3819704933"/>
                  </a:ext>
                </a:extLst>
              </a:tr>
              <a:tr h="0">
                <a:tc>
                  <a:txBody>
                    <a:bodyPr/>
                    <a:lstStyle/>
                    <a:p>
                      <a:pPr algn="ctr"/>
                      <a:r>
                        <a:rPr lang="en-US" sz="1000" dirty="0"/>
                        <a:t>20.1</a:t>
                      </a:r>
                    </a:p>
                  </a:txBody>
                  <a:tcPr anchor="ctr"/>
                </a:tc>
                <a:tc>
                  <a:txBody>
                    <a:bodyPr/>
                    <a:lstStyle/>
                    <a:p>
                      <a:pPr algn="r"/>
                      <a:r>
                        <a:rPr lang="en-US" sz="1000" dirty="0"/>
                        <a:t>Status Reporting </a:t>
                      </a:r>
                    </a:p>
                  </a:txBody>
                  <a:tcPr/>
                </a:tc>
                <a:tc>
                  <a:txBody>
                    <a:bodyPr/>
                    <a:lstStyle/>
                    <a:p>
                      <a:pPr algn="r"/>
                      <a:r>
                        <a:rPr lang="en-US" sz="1000" dirty="0"/>
                        <a:t>Status reporting</a:t>
                      </a:r>
                    </a:p>
                  </a:txBody>
                  <a:tcPr/>
                </a:tc>
                <a:tc>
                  <a:txBody>
                    <a:bodyPr/>
                    <a:lstStyle/>
                    <a:p>
                      <a:r>
                        <a:rPr lang="en-US" sz="1000" dirty="0"/>
                        <a:t>MEB global status info are different between LESIA and DLR</a:t>
                      </a:r>
                    </a:p>
                  </a:txBody>
                  <a:tcPr/>
                </a:tc>
                <a:extLst>
                  <a:ext uri="{0D108BD9-81ED-4DB2-BD59-A6C34878D82A}">
                    <a16:rowId xmlns:a16="http://schemas.microsoft.com/office/drawing/2014/main" val="965487992"/>
                  </a:ext>
                </a:extLst>
              </a:tr>
              <a:tr h="0">
                <a:tc>
                  <a:txBody>
                    <a:bodyPr/>
                    <a:lstStyle/>
                    <a:p>
                      <a:pPr algn="ctr"/>
                      <a:endParaRPr lang="en-US" sz="1000" dirty="0"/>
                    </a:p>
                  </a:txBody>
                  <a:tcPr anchor="ctr"/>
                </a:tc>
                <a:tc>
                  <a:txBody>
                    <a:bodyPr/>
                    <a:lstStyle/>
                    <a:p>
                      <a:pPr algn="r"/>
                      <a:r>
                        <a:rPr lang="en-US" sz="1000" dirty="0"/>
                        <a:t>Event Reporting </a:t>
                      </a:r>
                    </a:p>
                  </a:txBody>
                  <a:tcPr/>
                </a:tc>
                <a:tc>
                  <a:txBody>
                    <a:bodyPr/>
                    <a:lstStyle/>
                    <a:p>
                      <a:pPr algn="r"/>
                      <a:r>
                        <a:rPr lang="en-US" sz="1000" dirty="0"/>
                        <a:t>Event reporting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1867204683"/>
                  </a:ext>
                </a:extLst>
              </a:tr>
              <a:tr h="0">
                <a:tc>
                  <a:txBody>
                    <a:bodyPr/>
                    <a:lstStyle/>
                    <a:p>
                      <a:pPr algn="ctr"/>
                      <a:endParaRPr lang="en-US" sz="1000" dirty="0"/>
                    </a:p>
                  </a:txBody>
                  <a:tcPr anchor="ctr"/>
                </a:tc>
                <a:tc>
                  <a:txBody>
                    <a:bodyPr/>
                    <a:lstStyle/>
                    <a:p>
                      <a:pPr algn="r"/>
                      <a:r>
                        <a:rPr lang="en-US" sz="1000" dirty="0"/>
                        <a:t>Log Reporting </a:t>
                      </a:r>
                    </a:p>
                  </a:txBody>
                  <a:tcPr/>
                </a:tc>
                <a:tc>
                  <a:txBody>
                    <a:bodyPr/>
                    <a:lstStyle/>
                    <a:p>
                      <a:pPr algn="r"/>
                      <a:r>
                        <a:rPr lang="en-US" sz="1000" dirty="0"/>
                        <a:t>Log reporting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Same Content | No changes needed</a:t>
                      </a:r>
                    </a:p>
                  </a:txBody>
                  <a:tcPr/>
                </a:tc>
                <a:extLst>
                  <a:ext uri="{0D108BD9-81ED-4DB2-BD59-A6C34878D82A}">
                    <a16:rowId xmlns:a16="http://schemas.microsoft.com/office/drawing/2014/main" val="679322219"/>
                  </a:ext>
                </a:extLst>
              </a:tr>
              <a:tr h="0">
                <a:tc>
                  <a:txBody>
                    <a:bodyPr/>
                    <a:lstStyle/>
                    <a:p>
                      <a:pPr marL="0" algn="ctr" defTabSz="914400" rtl="0" eaLnBrk="1" latinLnBrk="0" hangingPunct="1"/>
                      <a:r>
                        <a:rPr lang="en-US" sz="1800" b="1" kern="1200" dirty="0">
                          <a:solidFill>
                            <a:schemeClr val="dk1"/>
                          </a:solidFill>
                          <a:latin typeface="+mn-lt"/>
                          <a:ea typeface="+mn-ea"/>
                          <a:cs typeface="+mn-cs"/>
                        </a:rPr>
                        <a:t>21</a:t>
                      </a:r>
                    </a:p>
                  </a:txBody>
                  <a:tcPr anchor="ctr"/>
                </a:tc>
                <a:tc>
                  <a:txBody>
                    <a:bodyPr/>
                    <a:lstStyle/>
                    <a:p>
                      <a:endParaRPr lang="en-US" sz="1000" dirty="0"/>
                    </a:p>
                  </a:txBody>
                  <a:tcPr/>
                </a:tc>
                <a:tc>
                  <a:txBody>
                    <a:bodyPr/>
                    <a:lstStyle/>
                    <a:p>
                      <a:r>
                        <a:rPr lang="en-US" sz="1800" b="1" dirty="0"/>
                        <a:t>Quality Requirements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need to have a uniquely identification and a name </a:t>
                      </a:r>
                      <a:r>
                        <a:rPr lang="en-US" sz="1000" kern="1200" dirty="0" err="1">
                          <a:solidFill>
                            <a:schemeClr val="dk1"/>
                          </a:solidFill>
                          <a:latin typeface="+mn-lt"/>
                          <a:ea typeface="+mn-ea"/>
                          <a:cs typeface="+mn-cs"/>
                        </a:rPr>
                        <a:t>Neededntion</a:t>
                      </a:r>
                      <a:r>
                        <a:rPr lang="en-US" sz="1000" kern="1200" dirty="0">
                          <a:solidFill>
                            <a:schemeClr val="dk1"/>
                          </a:solidFill>
                          <a:latin typeface="+mn-lt"/>
                          <a:ea typeface="+mn-ea"/>
                          <a:cs typeface="+mn-cs"/>
                        </a:rPr>
                        <a:t> for SimuCam– this is not a requirement for DLR in this URD version</a:t>
                      </a:r>
                    </a:p>
                  </a:txBody>
                  <a:tcPr/>
                </a:tc>
                <a:extLst>
                  <a:ext uri="{0D108BD9-81ED-4DB2-BD59-A6C34878D82A}">
                    <a16:rowId xmlns:a16="http://schemas.microsoft.com/office/drawing/2014/main" val="1973862162"/>
                  </a:ext>
                </a:extLst>
              </a:tr>
            </a:tbl>
          </a:graphicData>
        </a:graphic>
      </p:graphicFrame>
    </p:spTree>
    <p:extLst>
      <p:ext uri="{BB962C8B-B14F-4D97-AF65-F5344CB8AC3E}">
        <p14:creationId xmlns:p14="http://schemas.microsoft.com/office/powerpoint/2010/main" val="172105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F1A38F-30DA-4324-A6D8-2E3723777F40}"/>
              </a:ext>
            </a:extLst>
          </p:cNvPr>
          <p:cNvSpPr>
            <a:spLocks noGrp="1"/>
          </p:cNvSpPr>
          <p:nvPr>
            <p:ph type="ctrTitle"/>
          </p:nvPr>
        </p:nvSpPr>
        <p:spPr/>
        <p:txBody>
          <a:bodyPr/>
          <a:lstStyle/>
          <a:p>
            <a:r>
              <a:rPr lang="en-US" b="1" dirty="0"/>
              <a:t>Base Information</a:t>
            </a:r>
          </a:p>
        </p:txBody>
      </p:sp>
    </p:spTree>
    <p:extLst>
      <p:ext uri="{BB962C8B-B14F-4D97-AF65-F5344CB8AC3E}">
        <p14:creationId xmlns:p14="http://schemas.microsoft.com/office/powerpoint/2010/main" val="321938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F1A38F-30DA-4324-A6D8-2E3723777F40}"/>
              </a:ext>
            </a:extLst>
          </p:cNvPr>
          <p:cNvSpPr>
            <a:spLocks noGrp="1"/>
          </p:cNvSpPr>
          <p:nvPr>
            <p:ph type="ctrTitle"/>
          </p:nvPr>
        </p:nvSpPr>
        <p:spPr/>
        <p:txBody>
          <a:bodyPr/>
          <a:lstStyle/>
          <a:p>
            <a:r>
              <a:rPr lang="en-US" b="1" dirty="0"/>
              <a:t>URD Conclusions</a:t>
            </a:r>
          </a:p>
        </p:txBody>
      </p:sp>
    </p:spTree>
    <p:extLst>
      <p:ext uri="{BB962C8B-B14F-4D97-AF65-F5344CB8AC3E}">
        <p14:creationId xmlns:p14="http://schemas.microsoft.com/office/powerpoint/2010/main" val="2104450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B6CBD-5D98-4094-8C8F-81DAE7F394B3}"/>
              </a:ext>
            </a:extLst>
          </p:cNvPr>
          <p:cNvSpPr>
            <a:spLocks noGrp="1"/>
          </p:cNvSpPr>
          <p:nvPr>
            <p:ph type="title"/>
          </p:nvPr>
        </p:nvSpPr>
        <p:spPr>
          <a:xfrm>
            <a:off x="0" y="1299"/>
            <a:ext cx="3009405" cy="1325563"/>
          </a:xfrm>
        </p:spPr>
        <p:txBody>
          <a:bodyPr/>
          <a:lstStyle/>
          <a:p>
            <a:r>
              <a:rPr lang="en-US" dirty="0"/>
              <a:t>Conclusions</a:t>
            </a:r>
          </a:p>
        </p:txBody>
      </p:sp>
      <p:graphicFrame>
        <p:nvGraphicFramePr>
          <p:cNvPr id="4" name="Tabela 4">
            <a:extLst>
              <a:ext uri="{FF2B5EF4-FFF2-40B4-BE49-F238E27FC236}">
                <a16:creationId xmlns:a16="http://schemas.microsoft.com/office/drawing/2014/main" id="{613BD25D-866E-47E9-A6F5-864B0174B5BB}"/>
              </a:ext>
            </a:extLst>
          </p:cNvPr>
          <p:cNvGraphicFramePr>
            <a:graphicFrameLocks noGrp="1"/>
          </p:cNvGraphicFramePr>
          <p:nvPr>
            <p:ph idx="1"/>
            <p:extLst>
              <p:ext uri="{D42A27DB-BD31-4B8C-83A1-F6EECF244321}">
                <p14:modId xmlns:p14="http://schemas.microsoft.com/office/powerpoint/2010/main" val="785418095"/>
              </p:ext>
            </p:extLst>
          </p:nvPr>
        </p:nvGraphicFramePr>
        <p:xfrm>
          <a:off x="55403" y="1029979"/>
          <a:ext cx="12081193" cy="5646420"/>
        </p:xfrm>
        <a:graphic>
          <a:graphicData uri="http://schemas.openxmlformats.org/drawingml/2006/table">
            <a:tbl>
              <a:tblPr firstRow="1" bandRow="1">
                <a:tableStyleId>{5C22544A-7EE6-4342-B048-85BDC9FD1C3A}</a:tableStyleId>
              </a:tblPr>
              <a:tblGrid>
                <a:gridCol w="489268">
                  <a:extLst>
                    <a:ext uri="{9D8B030D-6E8A-4147-A177-3AD203B41FA5}">
                      <a16:colId xmlns:a16="http://schemas.microsoft.com/office/drawing/2014/main" val="1109758136"/>
                    </a:ext>
                  </a:extLst>
                </a:gridCol>
                <a:gridCol w="977630">
                  <a:extLst>
                    <a:ext uri="{9D8B030D-6E8A-4147-A177-3AD203B41FA5}">
                      <a16:colId xmlns:a16="http://schemas.microsoft.com/office/drawing/2014/main" val="3450217383"/>
                    </a:ext>
                  </a:extLst>
                </a:gridCol>
                <a:gridCol w="3713908">
                  <a:extLst>
                    <a:ext uri="{9D8B030D-6E8A-4147-A177-3AD203B41FA5}">
                      <a16:colId xmlns:a16="http://schemas.microsoft.com/office/drawing/2014/main" val="1530027066"/>
                    </a:ext>
                  </a:extLst>
                </a:gridCol>
                <a:gridCol w="2975966">
                  <a:extLst>
                    <a:ext uri="{9D8B030D-6E8A-4147-A177-3AD203B41FA5}">
                      <a16:colId xmlns:a16="http://schemas.microsoft.com/office/drawing/2014/main" val="3655370933"/>
                    </a:ext>
                  </a:extLst>
                </a:gridCol>
                <a:gridCol w="1588940">
                  <a:extLst>
                    <a:ext uri="{9D8B030D-6E8A-4147-A177-3AD203B41FA5}">
                      <a16:colId xmlns:a16="http://schemas.microsoft.com/office/drawing/2014/main" val="1505826169"/>
                    </a:ext>
                  </a:extLst>
                </a:gridCol>
                <a:gridCol w="2335481">
                  <a:extLst>
                    <a:ext uri="{9D8B030D-6E8A-4147-A177-3AD203B41FA5}">
                      <a16:colId xmlns:a16="http://schemas.microsoft.com/office/drawing/2014/main" val="2726724853"/>
                    </a:ext>
                  </a:extLst>
                </a:gridCol>
              </a:tblGrid>
              <a:tr h="370840">
                <a:tc>
                  <a:txBody>
                    <a:bodyPr/>
                    <a:lstStyle/>
                    <a:p>
                      <a:pPr algn="ctr"/>
                      <a:r>
                        <a:rPr lang="en-US" sz="1200" dirty="0"/>
                        <a:t>#</a:t>
                      </a:r>
                    </a:p>
                  </a:txBody>
                  <a:tcPr anchor="ctr"/>
                </a:tc>
                <a:tc>
                  <a:txBody>
                    <a:bodyPr/>
                    <a:lstStyle/>
                    <a:p>
                      <a:pPr algn="l"/>
                      <a:r>
                        <a:rPr lang="en-US" sz="1200" dirty="0"/>
                        <a:t>Section</a:t>
                      </a:r>
                    </a:p>
                  </a:txBody>
                  <a:tcPr anchor="ctr"/>
                </a:tc>
                <a:tc>
                  <a:txBody>
                    <a:bodyPr/>
                    <a:lstStyle/>
                    <a:p>
                      <a:pPr algn="l"/>
                      <a:r>
                        <a:rPr lang="en-US" sz="1200" dirty="0"/>
                        <a:t>Discrepancy</a:t>
                      </a:r>
                    </a:p>
                  </a:txBody>
                  <a:tcPr anchor="ctr"/>
                </a:tc>
                <a:tc>
                  <a:txBody>
                    <a:bodyPr/>
                    <a:lstStyle/>
                    <a:p>
                      <a:pPr algn="l"/>
                      <a:r>
                        <a:rPr lang="en-US" sz="1200" dirty="0"/>
                        <a:t>Risk Evaluation</a:t>
                      </a:r>
                    </a:p>
                  </a:txBody>
                  <a:tcPr anchor="ctr"/>
                </a:tc>
                <a:tc>
                  <a:txBody>
                    <a:bodyPr/>
                    <a:lstStyle/>
                    <a:p>
                      <a:pPr algn="l"/>
                      <a:r>
                        <a:rPr lang="en-US" sz="1200" dirty="0"/>
                        <a:t>Component(s) Impacted</a:t>
                      </a:r>
                    </a:p>
                  </a:txBody>
                  <a:tcPr anchor="ctr"/>
                </a:tc>
                <a:tc>
                  <a:txBody>
                    <a:bodyPr/>
                    <a:lstStyle/>
                    <a:p>
                      <a:pPr algn="l"/>
                      <a:r>
                        <a:rPr lang="en-US" sz="1200" dirty="0"/>
                        <a:t>Actions Needed</a:t>
                      </a:r>
                    </a:p>
                  </a:txBody>
                  <a:tcPr anchor="ctr"/>
                </a:tc>
                <a:extLst>
                  <a:ext uri="{0D108BD9-81ED-4DB2-BD59-A6C34878D82A}">
                    <a16:rowId xmlns:a16="http://schemas.microsoft.com/office/drawing/2014/main" val="2983258255"/>
                  </a:ext>
                </a:extLst>
              </a:tr>
              <a:tr h="370840">
                <a:tc>
                  <a:txBody>
                    <a:bodyPr/>
                    <a:lstStyle/>
                    <a:p>
                      <a:pPr algn="ctr"/>
                      <a:r>
                        <a:rPr lang="en-US" sz="1200" dirty="0"/>
                        <a:t>3.1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MEB Communication Interface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DLR: Establishes the Services that should be implemented. Needs to be evaluated, but should not be a problem, as the PUS DB is defined by DLR, reviewed by IMT and forwarded to LESIA. </a:t>
                      </a:r>
                    </a:p>
                  </a:txBody>
                  <a:tcPr anchor="ctr"/>
                </a:tc>
                <a:tc>
                  <a:txBody>
                    <a:bodyPr/>
                    <a:lstStyle/>
                    <a:p>
                      <a:pPr algn="l"/>
                      <a:r>
                        <a:rPr lang="en-US" sz="1200" dirty="0">
                          <a:highlight>
                            <a:srgbClr val="00FF00"/>
                          </a:highlight>
                        </a:rPr>
                        <a:t>Low</a:t>
                      </a:r>
                      <a:r>
                        <a:rPr lang="en-US" sz="1200" dirty="0"/>
                        <a:t> (If a PUS command is mandatory to DLR but not implemented to LESIA we could have missing commands for F-FEE)</a:t>
                      </a:r>
                    </a:p>
                  </a:txBody>
                  <a:tcPr anchor="ctr"/>
                </a:tc>
                <a:tc>
                  <a:txBody>
                    <a:bodyPr/>
                    <a:lstStyle/>
                    <a:p>
                      <a:pPr algn="l"/>
                      <a:r>
                        <a:rPr lang="en-US" sz="1200" dirty="0"/>
                        <a:t>NUC (T. Ricciardi)</a:t>
                      </a:r>
                    </a:p>
                    <a:p>
                      <a:pPr algn="l"/>
                      <a:r>
                        <a:rPr lang="en-US" sz="1200" dirty="0"/>
                        <a:t>SW (R. Napoli)</a:t>
                      </a:r>
                    </a:p>
                  </a:txBody>
                  <a:tcPr anchor="ctr"/>
                </a:tc>
                <a:tc>
                  <a:txBody>
                    <a:bodyPr/>
                    <a:lstStyle/>
                    <a:p>
                      <a:pPr algn="l"/>
                      <a:r>
                        <a:rPr lang="en-US" sz="1200" b="1" dirty="0" err="1"/>
                        <a:t>E.Marques</a:t>
                      </a:r>
                      <a:r>
                        <a:rPr lang="en-US" sz="1200" b="1" dirty="0"/>
                        <a:t>: </a:t>
                      </a:r>
                      <a:r>
                        <a:rPr lang="en-US" sz="1200" dirty="0"/>
                        <a:t>Compare the PUS DB and the DLR URD checking if we have any discrepancy</a:t>
                      </a:r>
                    </a:p>
                    <a:p>
                      <a:pPr algn="l"/>
                      <a:r>
                        <a:rPr lang="en-US" sz="1200" u="sng" dirty="0"/>
                        <a:t>If needed:</a:t>
                      </a:r>
                    </a:p>
                    <a:p>
                      <a:pPr algn="l"/>
                      <a:r>
                        <a:rPr lang="en-US" sz="1200" b="1" dirty="0"/>
                        <a:t>T. Ricciardi: </a:t>
                      </a:r>
                      <a:r>
                        <a:rPr lang="en-US" sz="1200" dirty="0"/>
                        <a:t>Implement the new commands</a:t>
                      </a:r>
                    </a:p>
                    <a:p>
                      <a:pPr algn="l"/>
                      <a:r>
                        <a:rPr lang="en-US" sz="1200" b="1" dirty="0"/>
                        <a:t>R. Napoli: </a:t>
                      </a:r>
                      <a:r>
                        <a:rPr lang="en-US" sz="1200" dirty="0"/>
                        <a:t>Implement the new functions related with the new commands</a:t>
                      </a:r>
                    </a:p>
                  </a:txBody>
                  <a:tcPr anchor="ctr"/>
                </a:tc>
                <a:extLst>
                  <a:ext uri="{0D108BD9-81ED-4DB2-BD59-A6C34878D82A}">
                    <a16:rowId xmlns:a16="http://schemas.microsoft.com/office/drawing/2014/main" val="2662828552"/>
                  </a:ext>
                </a:extLst>
              </a:tr>
              <a:tr h="370840">
                <a:tc>
                  <a:txBody>
                    <a:bodyPr/>
                    <a:lstStyle/>
                    <a:p>
                      <a:pPr marL="0" algn="ctr" defTabSz="914400" rtl="0" eaLnBrk="1" latinLnBrk="0" hangingPunct="1"/>
                      <a:r>
                        <a:rPr lang="en-US" sz="1200" kern="1200" dirty="0">
                          <a:solidFill>
                            <a:schemeClr val="dk1"/>
                          </a:solidFill>
                          <a:latin typeface="+mn-lt"/>
                          <a:ea typeface="+mn-ea"/>
                          <a:cs typeface="+mn-cs"/>
                        </a:rPr>
                        <a:t>3.2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F-FEE Emulation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Entities </a:t>
                      </a:r>
                    </a:p>
                  </a:txBody>
                  <a:tcPr anchor="ctr"/>
                </a:tc>
                <a:tc>
                  <a:txBody>
                    <a:bodyPr/>
                    <a:lstStyle/>
                    <a:p>
                      <a:pPr algn="l"/>
                      <a:r>
                        <a:rPr lang="en-US" sz="1050" dirty="0"/>
                        <a:t>DLR: SimuCam should manage 2 F-FFE | 4 SpW links associated to 1 F-FEE</a:t>
                      </a:r>
                    </a:p>
                    <a:p>
                      <a:pPr algn="l"/>
                      <a:r>
                        <a:rPr lang="en-US" sz="1050" dirty="0"/>
                        <a:t>F-FEE states:</a:t>
                      </a:r>
                    </a:p>
                    <a:p>
                      <a:pPr algn="l"/>
                      <a:r>
                        <a:rPr lang="en-US" sz="1050" dirty="0"/>
                        <a:t>FFEE_CONFIG; FFEE_RUNNING_STANDBY;FFEE_RUNNING_IMAGE ; FFEE_RUNNING_WINDOW ; FFEE_RUNNING_IMAGE_INTERACTIVE; FFEE_RUNNING_WINDOW_INTERACTIVE ; FFEE_RUNNING_IMAGE_TEST ; FFEE_RUNNING_WINDOW_TEST </a:t>
                      </a:r>
                    </a:p>
                    <a:p>
                      <a:pPr algn="l"/>
                      <a:endParaRPr lang="en-US" sz="1050" dirty="0"/>
                    </a:p>
                    <a:p>
                      <a:pPr algn="l"/>
                      <a:r>
                        <a:rPr lang="en-US" sz="1050" dirty="0"/>
                        <a:t>LESIA: SimuCam should manage 6 N-FEE | 1 SpW links associated to 1 F-FEE</a:t>
                      </a:r>
                    </a:p>
                    <a:p>
                      <a:pPr algn="l"/>
                      <a:r>
                        <a:rPr lang="en-US" sz="1050" dirty="0"/>
                        <a:t>N-FEE states:</a:t>
                      </a:r>
                    </a:p>
                    <a:p>
                      <a:pPr algn="l"/>
                      <a:r>
                        <a:rPr lang="en-US" sz="1050" dirty="0"/>
                        <a:t>NFEE_CONFIG; NFEE_RUNNING_ON; NFEE_RUNNING_STANDBY; NFEE_RUNNING_FULLIMAGE; NFEE_RUNNING_WINDOWING; NFEE_RUNNING_FULLIMAGE_PATTERN; ; NFEE_RUNNING_WINDOWING_PATTERN;  NFEE_RUNNING_PARALLEL_TRAP_PUMP_1; NFEE_RUNNING_PARALLEL_TRAP_PUMP_2; NFEE_RUNNING_SERIAL_TRAP_PUMP_1; NFEE_RUNNING_SERIAL_TRAP_PUMP_2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FF"/>
                          </a:highlight>
                          <a:latin typeface="+mn-lt"/>
                          <a:ea typeface="+mn-ea"/>
                          <a:cs typeface="+mn-cs"/>
                        </a:rPr>
                        <a:t>Medium</a:t>
                      </a:r>
                      <a:r>
                        <a:rPr lang="en-US" sz="1200" kern="1200" dirty="0">
                          <a:solidFill>
                            <a:schemeClr val="dk1"/>
                          </a:solidFill>
                          <a:latin typeface="+mn-lt"/>
                          <a:ea typeface="+mn-ea"/>
                          <a:cs typeface="+mn-cs"/>
                        </a:rPr>
                        <a:t> (F-FEE and N-FEE states should be related, and by now even in the ICD we don’t see this relation. LESIA’s Mode ON and Trap Pump Modes  are not represented in DLR’s definition)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(R.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NUC (T. Ricciardi)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E. Marques: </a:t>
                      </a:r>
                      <a:r>
                        <a:rPr lang="en-US" sz="1200" dirty="0"/>
                        <a:t>Open a JIRA and confirm this discrepancy with DLR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dk1"/>
                          </a:solidFill>
                          <a:latin typeface="+mn-lt"/>
                          <a:ea typeface="+mn-ea"/>
                          <a:cs typeface="+mn-cs"/>
                        </a:rPr>
                        <a:t>If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R. Napoli: </a:t>
                      </a:r>
                      <a:r>
                        <a:rPr lang="en-US" sz="1200" kern="1200" dirty="0">
                          <a:solidFill>
                            <a:schemeClr val="dk1"/>
                          </a:solidFill>
                          <a:latin typeface="+mn-lt"/>
                          <a:ea typeface="+mn-ea"/>
                          <a:cs typeface="+mn-cs"/>
                        </a:rPr>
                        <a:t>Change the F-FEE state machine to operate without the modes requested by LESIA (important: This SW change was implemented in R1+ SW released)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none" kern="1200" dirty="0">
                          <a:solidFill>
                            <a:schemeClr val="dk1"/>
                          </a:solidFill>
                          <a:latin typeface="+mn-lt"/>
                          <a:ea typeface="+mn-ea"/>
                          <a:cs typeface="+mn-cs"/>
                        </a:rPr>
                        <a:t>T. Ricciardi: </a:t>
                      </a:r>
                      <a:r>
                        <a:rPr lang="en-US" sz="1200" u="none" kern="1200" dirty="0">
                          <a:solidFill>
                            <a:schemeClr val="dk1"/>
                          </a:solidFill>
                          <a:latin typeface="+mn-lt"/>
                          <a:ea typeface="+mn-ea"/>
                          <a:cs typeface="+mn-cs"/>
                        </a:rPr>
                        <a:t>Generate a new </a:t>
                      </a:r>
                      <a:r>
                        <a:rPr lang="en-US" sz="1200" u="none" kern="1200" dirty="0" err="1">
                          <a:solidFill>
                            <a:schemeClr val="dk1"/>
                          </a:solidFill>
                          <a:latin typeface="+mn-lt"/>
                          <a:ea typeface="+mn-ea"/>
                          <a:cs typeface="+mn-cs"/>
                        </a:rPr>
                        <a:t>SimuPUS</a:t>
                      </a:r>
                      <a:r>
                        <a:rPr lang="en-US" sz="1200" u="none" kern="1200" dirty="0">
                          <a:solidFill>
                            <a:schemeClr val="dk1"/>
                          </a:solidFill>
                          <a:latin typeface="+mn-lt"/>
                          <a:ea typeface="+mn-ea"/>
                          <a:cs typeface="+mn-cs"/>
                        </a:rPr>
                        <a:t> version considering only the active commands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214862967"/>
                  </a:ext>
                </a:extLst>
              </a:tr>
            </a:tbl>
          </a:graphicData>
        </a:graphic>
      </p:graphicFrame>
    </p:spTree>
    <p:extLst>
      <p:ext uri="{BB962C8B-B14F-4D97-AF65-F5344CB8AC3E}">
        <p14:creationId xmlns:p14="http://schemas.microsoft.com/office/powerpoint/2010/main" val="2503239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B6CBD-5D98-4094-8C8F-81DAE7F394B3}"/>
              </a:ext>
            </a:extLst>
          </p:cNvPr>
          <p:cNvSpPr>
            <a:spLocks noGrp="1"/>
          </p:cNvSpPr>
          <p:nvPr>
            <p:ph type="title"/>
          </p:nvPr>
        </p:nvSpPr>
        <p:spPr>
          <a:xfrm>
            <a:off x="0" y="1299"/>
            <a:ext cx="3009405" cy="1325563"/>
          </a:xfrm>
        </p:spPr>
        <p:txBody>
          <a:bodyPr/>
          <a:lstStyle/>
          <a:p>
            <a:r>
              <a:rPr lang="en-US" dirty="0"/>
              <a:t>Conclusions</a:t>
            </a:r>
          </a:p>
        </p:txBody>
      </p:sp>
      <p:graphicFrame>
        <p:nvGraphicFramePr>
          <p:cNvPr id="4" name="Tabela 4">
            <a:extLst>
              <a:ext uri="{FF2B5EF4-FFF2-40B4-BE49-F238E27FC236}">
                <a16:creationId xmlns:a16="http://schemas.microsoft.com/office/drawing/2014/main" id="{613BD25D-866E-47E9-A6F5-864B0174B5BB}"/>
              </a:ext>
            </a:extLst>
          </p:cNvPr>
          <p:cNvGraphicFramePr>
            <a:graphicFrameLocks noGrp="1"/>
          </p:cNvGraphicFramePr>
          <p:nvPr>
            <p:ph idx="1"/>
            <p:extLst>
              <p:ext uri="{D42A27DB-BD31-4B8C-83A1-F6EECF244321}">
                <p14:modId xmlns:p14="http://schemas.microsoft.com/office/powerpoint/2010/main" val="3823482223"/>
              </p:ext>
            </p:extLst>
          </p:nvPr>
        </p:nvGraphicFramePr>
        <p:xfrm>
          <a:off x="55403" y="1029979"/>
          <a:ext cx="12081193" cy="5791200"/>
        </p:xfrm>
        <a:graphic>
          <a:graphicData uri="http://schemas.openxmlformats.org/drawingml/2006/table">
            <a:tbl>
              <a:tblPr firstRow="1" bandRow="1">
                <a:tableStyleId>{5C22544A-7EE6-4342-B048-85BDC9FD1C3A}</a:tableStyleId>
              </a:tblPr>
              <a:tblGrid>
                <a:gridCol w="489268">
                  <a:extLst>
                    <a:ext uri="{9D8B030D-6E8A-4147-A177-3AD203B41FA5}">
                      <a16:colId xmlns:a16="http://schemas.microsoft.com/office/drawing/2014/main" val="1109758136"/>
                    </a:ext>
                  </a:extLst>
                </a:gridCol>
                <a:gridCol w="977630">
                  <a:extLst>
                    <a:ext uri="{9D8B030D-6E8A-4147-A177-3AD203B41FA5}">
                      <a16:colId xmlns:a16="http://schemas.microsoft.com/office/drawing/2014/main" val="3450217383"/>
                    </a:ext>
                  </a:extLst>
                </a:gridCol>
                <a:gridCol w="3713908">
                  <a:extLst>
                    <a:ext uri="{9D8B030D-6E8A-4147-A177-3AD203B41FA5}">
                      <a16:colId xmlns:a16="http://schemas.microsoft.com/office/drawing/2014/main" val="1530027066"/>
                    </a:ext>
                  </a:extLst>
                </a:gridCol>
                <a:gridCol w="2975966">
                  <a:extLst>
                    <a:ext uri="{9D8B030D-6E8A-4147-A177-3AD203B41FA5}">
                      <a16:colId xmlns:a16="http://schemas.microsoft.com/office/drawing/2014/main" val="3655370933"/>
                    </a:ext>
                  </a:extLst>
                </a:gridCol>
                <a:gridCol w="1588940">
                  <a:extLst>
                    <a:ext uri="{9D8B030D-6E8A-4147-A177-3AD203B41FA5}">
                      <a16:colId xmlns:a16="http://schemas.microsoft.com/office/drawing/2014/main" val="1505826169"/>
                    </a:ext>
                  </a:extLst>
                </a:gridCol>
                <a:gridCol w="2335481">
                  <a:extLst>
                    <a:ext uri="{9D8B030D-6E8A-4147-A177-3AD203B41FA5}">
                      <a16:colId xmlns:a16="http://schemas.microsoft.com/office/drawing/2014/main" val="2726724853"/>
                    </a:ext>
                  </a:extLst>
                </a:gridCol>
              </a:tblGrid>
              <a:tr h="370840">
                <a:tc>
                  <a:txBody>
                    <a:bodyPr/>
                    <a:lstStyle/>
                    <a:p>
                      <a:pPr algn="ctr"/>
                      <a:r>
                        <a:rPr lang="en-US" sz="1200" dirty="0"/>
                        <a:t>#</a:t>
                      </a:r>
                    </a:p>
                  </a:txBody>
                  <a:tcPr anchor="ctr"/>
                </a:tc>
                <a:tc>
                  <a:txBody>
                    <a:bodyPr/>
                    <a:lstStyle/>
                    <a:p>
                      <a:pPr algn="l"/>
                      <a:r>
                        <a:rPr lang="en-US" sz="1200" dirty="0"/>
                        <a:t>Section</a:t>
                      </a:r>
                    </a:p>
                  </a:txBody>
                  <a:tcPr anchor="ctr"/>
                </a:tc>
                <a:tc>
                  <a:txBody>
                    <a:bodyPr/>
                    <a:lstStyle/>
                    <a:p>
                      <a:pPr algn="l"/>
                      <a:r>
                        <a:rPr lang="en-US" sz="1200" dirty="0"/>
                        <a:t>Discrepancy</a:t>
                      </a:r>
                    </a:p>
                  </a:txBody>
                  <a:tcPr anchor="ctr"/>
                </a:tc>
                <a:tc>
                  <a:txBody>
                    <a:bodyPr/>
                    <a:lstStyle/>
                    <a:p>
                      <a:pPr algn="l"/>
                      <a:r>
                        <a:rPr lang="en-US" sz="1200" dirty="0"/>
                        <a:t>Risk Evaluation</a:t>
                      </a:r>
                    </a:p>
                  </a:txBody>
                  <a:tcPr anchor="ctr"/>
                </a:tc>
                <a:tc>
                  <a:txBody>
                    <a:bodyPr/>
                    <a:lstStyle/>
                    <a:p>
                      <a:pPr algn="l"/>
                      <a:r>
                        <a:rPr lang="en-US" sz="1200" dirty="0"/>
                        <a:t>Component(s) Impacted</a:t>
                      </a:r>
                    </a:p>
                  </a:txBody>
                  <a:tcPr anchor="ctr"/>
                </a:tc>
                <a:tc>
                  <a:txBody>
                    <a:bodyPr/>
                    <a:lstStyle/>
                    <a:p>
                      <a:pPr algn="l"/>
                      <a:r>
                        <a:rPr lang="en-US" sz="1200" dirty="0"/>
                        <a:t>Actions Needed</a:t>
                      </a:r>
                    </a:p>
                  </a:txBody>
                  <a:tcPr anchor="ctr"/>
                </a:tc>
                <a:extLst>
                  <a:ext uri="{0D108BD9-81ED-4DB2-BD59-A6C34878D82A}">
                    <a16:rowId xmlns:a16="http://schemas.microsoft.com/office/drawing/2014/main" val="2983258255"/>
                  </a:ext>
                </a:extLst>
              </a:tr>
              <a:tr h="370840">
                <a:tc>
                  <a:txBody>
                    <a:bodyPr/>
                    <a:lstStyle/>
                    <a:p>
                      <a:pPr marL="0" algn="ctr" defTabSz="914400" rtl="0" eaLnBrk="1" latinLnBrk="0" hangingPunct="1"/>
                      <a:r>
                        <a:rPr lang="en-US" sz="1200" kern="1200" dirty="0">
                          <a:solidFill>
                            <a:schemeClr val="dk1"/>
                          </a:solidFill>
                          <a:latin typeface="+mn-lt"/>
                          <a:ea typeface="+mn-ea"/>
                          <a:cs typeface="+mn-cs"/>
                        </a:rPr>
                        <a:t>3.3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Coordinate system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LESIA defines the CCD coordinated system. Necessary to compare with DLR documentation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(I couldn’t find the same info for DLR, but by history it should be the same)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 (R.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NUC (T. Ricciardi)</a:t>
                      </a:r>
                      <a:endParaRPr lang="en-US" sz="1200" kern="1200" dirty="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HW (A. Deucher)</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err="1"/>
                        <a:t>E.Marques</a:t>
                      </a:r>
                      <a:r>
                        <a:rPr lang="en-US" sz="1100" b="1" dirty="0"/>
                        <a:t>: </a:t>
                      </a:r>
                      <a:r>
                        <a:rPr lang="en-US" sz="1100" dirty="0"/>
                        <a:t>Check the information with DLR spec.</a:t>
                      </a:r>
                    </a:p>
                  </a:txBody>
                  <a:tcPr anchor="ctr"/>
                </a:tc>
                <a:extLst>
                  <a:ext uri="{0D108BD9-81ED-4DB2-BD59-A6C34878D82A}">
                    <a16:rowId xmlns:a16="http://schemas.microsoft.com/office/drawing/2014/main" val="1657867824"/>
                  </a:ext>
                </a:extLst>
              </a:tr>
              <a:tr h="370840">
                <a:tc>
                  <a:txBody>
                    <a:bodyPr/>
                    <a:lstStyle/>
                    <a:p>
                      <a:pPr marL="0" algn="ctr" defTabSz="914400" rtl="0" eaLnBrk="1" latinLnBrk="0" hangingPunct="1"/>
                      <a:r>
                        <a:rPr lang="en-US" sz="1200" kern="1200" dirty="0">
                          <a:solidFill>
                            <a:schemeClr val="dk1"/>
                          </a:solidFill>
                          <a:latin typeface="+mn-lt"/>
                          <a:ea typeface="+mn-ea"/>
                          <a:cs typeface="+mn-cs"/>
                        </a:rPr>
                        <a:t>4.1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SpaceWire</a:t>
                      </a:r>
                      <a:r>
                        <a:rPr lang="en-US" sz="1200" dirty="0"/>
                        <a:t> Echoing Mode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 RMAP Echoing Mode</a:t>
                      </a:r>
                    </a:p>
                  </a:txBody>
                  <a:tcPr anchor="ctr"/>
                </a:tc>
                <a:tc>
                  <a:txBody>
                    <a:bodyPr/>
                    <a:lstStyle/>
                    <a:p>
                      <a:r>
                        <a:rPr lang="en-US" sz="1000" dirty="0"/>
                        <a:t>DLR: Considering the original echoing mode definition (through Ethernet)</a:t>
                      </a:r>
                    </a:p>
                    <a:p>
                      <a:r>
                        <a:rPr lang="en-US" sz="1000" dirty="0"/>
                        <a:t>LESIA: Considering the new echoing mode definition (through SpW)</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FF"/>
                          </a:highlight>
                          <a:latin typeface="+mn-lt"/>
                          <a:ea typeface="+mn-ea"/>
                          <a:cs typeface="+mn-cs"/>
                        </a:rPr>
                        <a:t>Medium</a:t>
                      </a:r>
                      <a:r>
                        <a:rPr lang="en-US" sz="1200" kern="1200" dirty="0">
                          <a:solidFill>
                            <a:schemeClr val="dk1"/>
                          </a:solidFill>
                          <a:latin typeface="+mn-lt"/>
                          <a:ea typeface="+mn-ea"/>
                          <a:cs typeface="+mn-cs"/>
                        </a:rPr>
                        <a:t> (If DLR disagree with this solution, a new implementation should be considered)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 (R.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NUC (T. Ricciardi)</a:t>
                      </a:r>
                      <a:endParaRPr lang="en-US" sz="1200" kern="1200" dirty="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HW (A. Deucher)</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err="1"/>
                        <a:t>E.Marques</a:t>
                      </a:r>
                      <a:r>
                        <a:rPr lang="en-US" sz="1100" b="1" dirty="0"/>
                        <a:t>: </a:t>
                      </a:r>
                      <a:r>
                        <a:rPr lang="en-US" sz="1100" dirty="0"/>
                        <a:t>Open a JIRA and discuss this new scenario with DLR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u="sng" dirty="0"/>
                        <a:t>If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 Napoli/T. Ricciardi/A. Deucher: </a:t>
                      </a:r>
                      <a:r>
                        <a:rPr lang="en-US" sz="1100" dirty="0"/>
                        <a:t>Generate the design and implement this feature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97783917"/>
                  </a:ext>
                </a:extLst>
              </a:tr>
              <a:tr h="370840">
                <a:tc>
                  <a:txBody>
                    <a:bodyPr/>
                    <a:lstStyle/>
                    <a:p>
                      <a:pPr marL="0" algn="ctr" defTabSz="914400" rtl="0" eaLnBrk="1" latinLnBrk="0" hangingPunct="1"/>
                      <a:r>
                        <a:rPr lang="en-US" sz="1200" kern="1200" dirty="0">
                          <a:solidFill>
                            <a:schemeClr val="dk1"/>
                          </a:solidFill>
                          <a:latin typeface="+mn-lt"/>
                          <a:ea typeface="+mn-ea"/>
                          <a:cs typeface="+mn-cs"/>
                        </a:rPr>
                        <a:t>4.2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SpW Logging Mode </a:t>
                      </a:r>
                    </a:p>
                  </a:txBody>
                  <a:tcPr anchor="ctr"/>
                </a:tc>
                <a:tc>
                  <a:txBody>
                    <a:bodyPr/>
                    <a:lstStyle/>
                    <a:p>
                      <a:r>
                        <a:rPr lang="en-US" sz="1000" dirty="0"/>
                        <a:t>DLR: Considering the original logging mode definition</a:t>
                      </a:r>
                    </a:p>
                    <a:p>
                      <a:r>
                        <a:rPr lang="en-US" sz="1000" dirty="0"/>
                        <a:t>LESIA: Considering that the logging mode was deleted from the scope of the project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FF"/>
                          </a:highlight>
                          <a:latin typeface="+mn-lt"/>
                          <a:ea typeface="+mn-ea"/>
                          <a:cs typeface="+mn-cs"/>
                        </a:rPr>
                        <a:t>Medium</a:t>
                      </a:r>
                      <a:r>
                        <a:rPr lang="en-US" sz="1200" kern="1200" dirty="0">
                          <a:solidFill>
                            <a:schemeClr val="dk1"/>
                          </a:solidFill>
                          <a:latin typeface="+mn-lt"/>
                          <a:ea typeface="+mn-ea"/>
                          <a:cs typeface="+mn-cs"/>
                        </a:rPr>
                        <a:t> (If DLR disagree with this solution, a new implementation should be considered)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 (R.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NUC (T. Ricciardi)</a:t>
                      </a:r>
                      <a:endParaRPr lang="en-US" sz="1200" kern="1200" dirty="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HW (A. Deucher)</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err="1"/>
                        <a:t>E.Marques</a:t>
                      </a:r>
                      <a:r>
                        <a:rPr lang="en-US" sz="1100" b="1" dirty="0"/>
                        <a:t>: </a:t>
                      </a:r>
                      <a:r>
                        <a:rPr lang="en-US" sz="1100" dirty="0"/>
                        <a:t>Open a JIRA and discuss this new scenario with DLR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u="sng" dirty="0"/>
                        <a:t>If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 Napoli/T. Ricciardi/A. Deucher: </a:t>
                      </a:r>
                      <a:r>
                        <a:rPr lang="en-US" sz="1100" dirty="0"/>
                        <a:t>Generate the design and implement this feature</a:t>
                      </a:r>
                    </a:p>
                  </a:txBody>
                  <a:tcPr anchor="ctr"/>
                </a:tc>
                <a:extLst>
                  <a:ext uri="{0D108BD9-81ED-4DB2-BD59-A6C34878D82A}">
                    <a16:rowId xmlns:a16="http://schemas.microsoft.com/office/drawing/2014/main" val="1985491774"/>
                  </a:ext>
                </a:extLst>
              </a:tr>
              <a:tr h="370840">
                <a:tc>
                  <a:txBody>
                    <a:bodyPr/>
                    <a:lstStyle/>
                    <a:p>
                      <a:pPr marL="0" algn="ctr" defTabSz="914400" rtl="0" eaLnBrk="1" latinLnBrk="0" hangingPunct="1"/>
                      <a:r>
                        <a:rPr lang="en-US" sz="1200" kern="1200" dirty="0">
                          <a:solidFill>
                            <a:schemeClr val="dk1"/>
                          </a:solidFill>
                          <a:latin typeface="+mn-lt"/>
                          <a:ea typeface="+mn-ea"/>
                          <a:cs typeface="+mn-cs"/>
                        </a:rPr>
                        <a:t>5.1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N/F-FEE Timing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tc>
                <a:tc>
                  <a:txBody>
                    <a:bodyPr/>
                    <a:lstStyle/>
                    <a:p>
                      <a:r>
                        <a:rPr lang="en-US" sz="1050" dirty="0"/>
                        <a:t>a) </a:t>
                      </a:r>
                    </a:p>
                    <a:p>
                      <a:r>
                        <a:rPr lang="en-US" sz="1050" dirty="0"/>
                        <a:t>DLR: Considers all syncs as “the same” (there is no Master Sync concept)</a:t>
                      </a:r>
                    </a:p>
                    <a:p>
                      <a:r>
                        <a:rPr lang="en-US" sz="1050" dirty="0"/>
                        <a:t>LESIA: Considers a Master sync and several timing signal identifications</a:t>
                      </a:r>
                    </a:p>
                    <a:p>
                      <a:r>
                        <a:rPr lang="en-US" sz="1050" dirty="0"/>
                        <a:t>b)</a:t>
                      </a:r>
                    </a:p>
                    <a:p>
                      <a:r>
                        <a:rPr lang="en-US" sz="1050" dirty="0"/>
                        <a:t>Req. D2567 &amp; L447: EP and RT values are different between both solutions</a:t>
                      </a:r>
                    </a:p>
                    <a:p>
                      <a:r>
                        <a:rPr lang="en-US" sz="1050" dirty="0"/>
                        <a:t>c)</a:t>
                      </a:r>
                    </a:p>
                    <a:p>
                      <a:r>
                        <a:rPr lang="en-US" sz="1050" dirty="0"/>
                        <a:t>Req. D2659 &amp; L829:EP and RT changes by  PUS were changed in LESIA r1+ delivery to line and columns delays.</a:t>
                      </a:r>
                    </a:p>
                    <a:p>
                      <a:r>
                        <a:rPr lang="en-US" sz="1050" dirty="0"/>
                        <a:t>d)</a:t>
                      </a:r>
                    </a:p>
                    <a:p>
                      <a:r>
                        <a:rPr lang="en-US" sz="1050" dirty="0"/>
                        <a:t>DLR requests a real data latency of 10ms in INTERACTIVE MODES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highlight>
                            <a:srgbClr val="FF0000"/>
                          </a:highlight>
                          <a:latin typeface="+mn-lt"/>
                          <a:ea typeface="+mn-ea"/>
                          <a:cs typeface="+mn-cs"/>
                        </a:rPr>
                        <a:t>High</a:t>
                      </a:r>
                      <a:r>
                        <a:rPr lang="en-US" sz="1050" kern="1200" dirty="0">
                          <a:solidFill>
                            <a:schemeClr val="dk1"/>
                          </a:solidFill>
                          <a:latin typeface="+mn-lt"/>
                          <a:ea typeface="+mn-ea"/>
                          <a:cs typeface="+mn-cs"/>
                        </a:rPr>
                        <a:t> (this difference impacts on the core of Tiago’s solution, as we have the Master Sync and the Pre Sync “entities” as the base of N-FEE’s state machine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highlight>
                            <a:srgbClr val="00FF00"/>
                          </a:highlight>
                          <a:latin typeface="+mn-lt"/>
                          <a:ea typeface="+mn-ea"/>
                          <a:cs typeface="+mn-cs"/>
                        </a:rPr>
                        <a:t>Low</a:t>
                      </a:r>
                      <a:r>
                        <a:rPr lang="en-US" sz="1050" kern="1200" dirty="0">
                          <a:solidFill>
                            <a:schemeClr val="dk1"/>
                          </a:solidFill>
                          <a:latin typeface="+mn-lt"/>
                          <a:ea typeface="+mn-ea"/>
                          <a:cs typeface="+mn-cs"/>
                        </a:rPr>
                        <a:t> (parameters set by SD card, and could be changed by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highlight>
                            <a:srgbClr val="FF00FF"/>
                          </a:highlight>
                          <a:latin typeface="+mn-lt"/>
                          <a:ea typeface="+mn-ea"/>
                          <a:cs typeface="+mn-cs"/>
                        </a:rPr>
                        <a:t>Medium</a:t>
                      </a:r>
                      <a:r>
                        <a:rPr lang="en-US" sz="1050" kern="1200" dirty="0">
                          <a:solidFill>
                            <a:schemeClr val="dk1"/>
                          </a:solidFill>
                          <a:latin typeface="+mn-lt"/>
                          <a:ea typeface="+mn-ea"/>
                          <a:cs typeface="+mn-cs"/>
                        </a:rPr>
                        <a:t>(If DLR disagree with this solution, a new implementation should be considered)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n-lt"/>
                          <a:ea typeface="+mn-ea"/>
                          <a:cs typeface="+mn-cs"/>
                        </a:rPr>
                        <a: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highlight>
                            <a:srgbClr val="FF0000"/>
                          </a:highlight>
                          <a:latin typeface="+mn-lt"/>
                          <a:ea typeface="+mn-ea"/>
                          <a:cs typeface="+mn-cs"/>
                        </a:rPr>
                        <a:t>High</a:t>
                      </a:r>
                      <a:r>
                        <a:rPr lang="en-US" sz="1050" kern="1200" dirty="0">
                          <a:solidFill>
                            <a:schemeClr val="dk1"/>
                          </a:solidFill>
                          <a:latin typeface="+mn-lt"/>
                          <a:ea typeface="+mn-ea"/>
                          <a:cs typeface="+mn-cs"/>
                        </a:rPr>
                        <a:t> (Interactive modes are exclusive for DLR application, and this latency is critical to SimuCam)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 (R.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HW (A. Deucher)</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latin typeface="+mn-lt"/>
                          <a:ea typeface="+mn-ea"/>
                          <a:cs typeface="+mn-cs"/>
                        </a:rPr>
                        <a:t>R. Napoli/A. Deucher: </a:t>
                      </a:r>
                      <a:r>
                        <a:rPr lang="en-US" sz="1100" kern="1200" dirty="0">
                          <a:solidFill>
                            <a:schemeClr val="dk1"/>
                          </a:solidFill>
                          <a:latin typeface="+mn-lt"/>
                          <a:ea typeface="+mn-ea"/>
                          <a:cs typeface="+mn-cs"/>
                        </a:rPr>
                        <a:t>Change Pre Sync/Master Sync logic in order to work with the syncs</a:t>
                      </a:r>
                      <a:endParaRPr lang="en-US" sz="1100" kern="1200" dirty="0">
                        <a:solidFill>
                          <a:schemeClr val="dk1"/>
                        </a:solidFill>
                        <a:highlight>
                          <a:srgbClr val="FFFF00"/>
                        </a:highligh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err="1"/>
                        <a:t>E.Marques</a:t>
                      </a:r>
                      <a:r>
                        <a:rPr lang="en-US" sz="1100" b="1" dirty="0"/>
                        <a:t>: </a:t>
                      </a:r>
                      <a:r>
                        <a:rPr lang="en-US" sz="1100" dirty="0"/>
                        <a:t>Open a JIRA and discuss this new scenario with DLR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err="1"/>
                        <a:t>E.Marques</a:t>
                      </a:r>
                      <a:r>
                        <a:rPr lang="en-US" sz="1100" b="1" dirty="0"/>
                        <a:t>: </a:t>
                      </a:r>
                      <a:r>
                        <a:rPr lang="en-US" sz="1100" dirty="0"/>
                        <a:t>Open a JIRA and discuss this new scenario with DLR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latin typeface="+mn-lt"/>
                          <a:ea typeface="+mn-ea"/>
                          <a:cs typeface="+mn-cs"/>
                        </a:rPr>
                        <a:t>R. Napoli/A. Deucher: </a:t>
                      </a:r>
                      <a:r>
                        <a:rPr lang="en-US" sz="1100" dirty="0"/>
                        <a:t>Generate the design and implement this feature</a:t>
                      </a:r>
                      <a:endParaRPr lang="en-US" sz="1100" kern="1200" dirty="0">
                        <a:solidFill>
                          <a:schemeClr val="dk1"/>
                        </a:solidFill>
                        <a:highlight>
                          <a:srgbClr val="FFFF00"/>
                        </a:highlight>
                        <a:latin typeface="+mn-lt"/>
                        <a:ea typeface="+mn-ea"/>
                        <a:cs typeface="+mn-cs"/>
                      </a:endParaRPr>
                    </a:p>
                  </a:txBody>
                  <a:tcPr anchor="ctr"/>
                </a:tc>
                <a:extLst>
                  <a:ext uri="{0D108BD9-81ED-4DB2-BD59-A6C34878D82A}">
                    <a16:rowId xmlns:a16="http://schemas.microsoft.com/office/drawing/2014/main" val="678922300"/>
                  </a:ext>
                </a:extLst>
              </a:tr>
            </a:tbl>
          </a:graphicData>
        </a:graphic>
      </p:graphicFrame>
    </p:spTree>
    <p:extLst>
      <p:ext uri="{BB962C8B-B14F-4D97-AF65-F5344CB8AC3E}">
        <p14:creationId xmlns:p14="http://schemas.microsoft.com/office/powerpoint/2010/main" val="1987296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B6CBD-5D98-4094-8C8F-81DAE7F394B3}"/>
              </a:ext>
            </a:extLst>
          </p:cNvPr>
          <p:cNvSpPr>
            <a:spLocks noGrp="1"/>
          </p:cNvSpPr>
          <p:nvPr>
            <p:ph type="title"/>
          </p:nvPr>
        </p:nvSpPr>
        <p:spPr>
          <a:xfrm>
            <a:off x="0" y="1299"/>
            <a:ext cx="3009405" cy="1325563"/>
          </a:xfrm>
        </p:spPr>
        <p:txBody>
          <a:bodyPr/>
          <a:lstStyle/>
          <a:p>
            <a:r>
              <a:rPr lang="en-US" dirty="0"/>
              <a:t>Conclusions</a:t>
            </a:r>
          </a:p>
        </p:txBody>
      </p:sp>
      <p:graphicFrame>
        <p:nvGraphicFramePr>
          <p:cNvPr id="4" name="Tabela 4">
            <a:extLst>
              <a:ext uri="{FF2B5EF4-FFF2-40B4-BE49-F238E27FC236}">
                <a16:creationId xmlns:a16="http://schemas.microsoft.com/office/drawing/2014/main" id="{613BD25D-866E-47E9-A6F5-864B0174B5BB}"/>
              </a:ext>
            </a:extLst>
          </p:cNvPr>
          <p:cNvGraphicFramePr>
            <a:graphicFrameLocks noGrp="1"/>
          </p:cNvGraphicFramePr>
          <p:nvPr>
            <p:ph idx="1"/>
            <p:extLst>
              <p:ext uri="{D42A27DB-BD31-4B8C-83A1-F6EECF244321}">
                <p14:modId xmlns:p14="http://schemas.microsoft.com/office/powerpoint/2010/main" val="2337975492"/>
              </p:ext>
            </p:extLst>
          </p:nvPr>
        </p:nvGraphicFramePr>
        <p:xfrm>
          <a:off x="55403" y="1029979"/>
          <a:ext cx="12081193" cy="5394960"/>
        </p:xfrm>
        <a:graphic>
          <a:graphicData uri="http://schemas.openxmlformats.org/drawingml/2006/table">
            <a:tbl>
              <a:tblPr firstRow="1" bandRow="1">
                <a:tableStyleId>{5C22544A-7EE6-4342-B048-85BDC9FD1C3A}</a:tableStyleId>
              </a:tblPr>
              <a:tblGrid>
                <a:gridCol w="489268">
                  <a:extLst>
                    <a:ext uri="{9D8B030D-6E8A-4147-A177-3AD203B41FA5}">
                      <a16:colId xmlns:a16="http://schemas.microsoft.com/office/drawing/2014/main" val="1109758136"/>
                    </a:ext>
                  </a:extLst>
                </a:gridCol>
                <a:gridCol w="1065054">
                  <a:extLst>
                    <a:ext uri="{9D8B030D-6E8A-4147-A177-3AD203B41FA5}">
                      <a16:colId xmlns:a16="http://schemas.microsoft.com/office/drawing/2014/main" val="3450217383"/>
                    </a:ext>
                  </a:extLst>
                </a:gridCol>
                <a:gridCol w="3626484">
                  <a:extLst>
                    <a:ext uri="{9D8B030D-6E8A-4147-A177-3AD203B41FA5}">
                      <a16:colId xmlns:a16="http://schemas.microsoft.com/office/drawing/2014/main" val="1530027066"/>
                    </a:ext>
                  </a:extLst>
                </a:gridCol>
                <a:gridCol w="2975966">
                  <a:extLst>
                    <a:ext uri="{9D8B030D-6E8A-4147-A177-3AD203B41FA5}">
                      <a16:colId xmlns:a16="http://schemas.microsoft.com/office/drawing/2014/main" val="3655370933"/>
                    </a:ext>
                  </a:extLst>
                </a:gridCol>
                <a:gridCol w="1588940">
                  <a:extLst>
                    <a:ext uri="{9D8B030D-6E8A-4147-A177-3AD203B41FA5}">
                      <a16:colId xmlns:a16="http://schemas.microsoft.com/office/drawing/2014/main" val="1505826169"/>
                    </a:ext>
                  </a:extLst>
                </a:gridCol>
                <a:gridCol w="2335481">
                  <a:extLst>
                    <a:ext uri="{9D8B030D-6E8A-4147-A177-3AD203B41FA5}">
                      <a16:colId xmlns:a16="http://schemas.microsoft.com/office/drawing/2014/main" val="2726724853"/>
                    </a:ext>
                  </a:extLst>
                </a:gridCol>
              </a:tblGrid>
              <a:tr h="370840">
                <a:tc>
                  <a:txBody>
                    <a:bodyPr/>
                    <a:lstStyle/>
                    <a:p>
                      <a:pPr algn="ctr"/>
                      <a:r>
                        <a:rPr lang="en-US" sz="1200" dirty="0"/>
                        <a:t>#</a:t>
                      </a:r>
                    </a:p>
                  </a:txBody>
                  <a:tcPr anchor="ctr"/>
                </a:tc>
                <a:tc>
                  <a:txBody>
                    <a:bodyPr/>
                    <a:lstStyle/>
                    <a:p>
                      <a:pPr algn="l"/>
                      <a:r>
                        <a:rPr lang="en-US" sz="1200" dirty="0"/>
                        <a:t>Section</a:t>
                      </a:r>
                    </a:p>
                  </a:txBody>
                  <a:tcPr anchor="ctr"/>
                </a:tc>
                <a:tc>
                  <a:txBody>
                    <a:bodyPr/>
                    <a:lstStyle/>
                    <a:p>
                      <a:pPr algn="l"/>
                      <a:r>
                        <a:rPr lang="en-US" sz="1200" dirty="0"/>
                        <a:t>Discrepancy</a:t>
                      </a:r>
                    </a:p>
                  </a:txBody>
                  <a:tcPr anchor="ctr"/>
                </a:tc>
                <a:tc>
                  <a:txBody>
                    <a:bodyPr/>
                    <a:lstStyle/>
                    <a:p>
                      <a:pPr algn="l"/>
                      <a:r>
                        <a:rPr lang="en-US" sz="1200" dirty="0"/>
                        <a:t>Risk Evaluation</a:t>
                      </a:r>
                    </a:p>
                  </a:txBody>
                  <a:tcPr anchor="ctr"/>
                </a:tc>
                <a:tc>
                  <a:txBody>
                    <a:bodyPr/>
                    <a:lstStyle/>
                    <a:p>
                      <a:pPr algn="l"/>
                      <a:r>
                        <a:rPr lang="en-US" sz="1200" dirty="0"/>
                        <a:t>Component(s) Impacted</a:t>
                      </a:r>
                    </a:p>
                  </a:txBody>
                  <a:tcPr anchor="ctr"/>
                </a:tc>
                <a:tc>
                  <a:txBody>
                    <a:bodyPr/>
                    <a:lstStyle/>
                    <a:p>
                      <a:pPr algn="l"/>
                      <a:r>
                        <a:rPr lang="en-US" sz="1200" dirty="0"/>
                        <a:t>Actions Needed</a:t>
                      </a:r>
                    </a:p>
                  </a:txBody>
                  <a:tcPr anchor="ctr"/>
                </a:tc>
                <a:extLst>
                  <a:ext uri="{0D108BD9-81ED-4DB2-BD59-A6C34878D82A}">
                    <a16:rowId xmlns:a16="http://schemas.microsoft.com/office/drawing/2014/main" val="2983258255"/>
                  </a:ext>
                </a:extLst>
              </a:tr>
              <a:tr h="370840">
                <a:tc>
                  <a:txBody>
                    <a:bodyPr/>
                    <a:lstStyle/>
                    <a:p>
                      <a:pPr marL="0" algn="ctr" defTabSz="914400" rtl="0" eaLnBrk="1" latinLnBrk="0" hangingPunct="1"/>
                      <a:r>
                        <a:rPr lang="en-US" sz="1200" kern="1200" dirty="0">
                          <a:solidFill>
                            <a:schemeClr val="dk1"/>
                          </a:solidFill>
                          <a:latin typeface="+mn-lt"/>
                          <a:ea typeface="+mn-ea"/>
                          <a:cs typeface="+mn-cs"/>
                        </a:rPr>
                        <a:t>5.2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Synchronization Signal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LESIA requirements regarding the need of a FN (910), EP (1064), EP config at startup (1065 &amp; 1066 &amp; 1067), use a N-FEE unused as a Synch Provider (1125 &amp; 1126) are not listed by DLR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FF"/>
                          </a:highlight>
                          <a:latin typeface="+mn-lt"/>
                          <a:ea typeface="+mn-ea"/>
                          <a:cs typeface="+mn-cs"/>
                        </a:rPr>
                        <a:t>Medium</a:t>
                      </a:r>
                      <a:r>
                        <a:rPr lang="en-US" sz="1200" kern="1200" dirty="0">
                          <a:solidFill>
                            <a:schemeClr val="dk1"/>
                          </a:solidFill>
                          <a:latin typeface="+mn-lt"/>
                          <a:ea typeface="+mn-ea"/>
                          <a:cs typeface="+mn-cs"/>
                        </a:rPr>
                        <a:t> (This is a specific requirement from LESIA, and is necessary to check if they will want something like that)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 (R. Napoli)</a:t>
                      </a:r>
                      <a:endParaRPr lang="en-US" sz="12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FF00"/>
                          </a:highlight>
                          <a:latin typeface="+mn-lt"/>
                          <a:ea typeface="+mn-ea"/>
                          <a:cs typeface="+mn-cs"/>
                        </a:rPr>
                        <a:t>SHOULD WE ASK DLR?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if this feature will be implemented for F-FEE.</a:t>
                      </a:r>
                    </a:p>
                  </a:txBody>
                  <a:tcPr anchor="ctr"/>
                </a:tc>
                <a:extLst>
                  <a:ext uri="{0D108BD9-81ED-4DB2-BD59-A6C34878D82A}">
                    <a16:rowId xmlns:a16="http://schemas.microsoft.com/office/drawing/2014/main" val="1581403751"/>
                  </a:ext>
                </a:extLst>
              </a:tr>
              <a:tr h="370840">
                <a:tc>
                  <a:txBody>
                    <a:bodyPr/>
                    <a:lstStyle/>
                    <a:p>
                      <a:pPr marL="0" algn="ctr" defTabSz="914400" rtl="0" eaLnBrk="1" latinLnBrk="0" hangingPunct="1"/>
                      <a:r>
                        <a:rPr lang="en-US" sz="1200" kern="1200" dirty="0">
                          <a:solidFill>
                            <a:schemeClr val="dk1"/>
                          </a:solidFill>
                          <a:latin typeface="+mn-lt"/>
                          <a:ea typeface="+mn-ea"/>
                          <a:cs typeface="+mn-cs"/>
                        </a:rPr>
                        <a:t>5.3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Time Code Management</a:t>
                      </a:r>
                    </a:p>
                  </a:txBody>
                  <a:tcPr anchor="ctr"/>
                </a:tc>
                <a:tc>
                  <a:txBody>
                    <a:bodyPr/>
                    <a:lstStyle/>
                    <a:p>
                      <a:r>
                        <a:rPr lang="en-US" sz="1200" dirty="0"/>
                        <a:t>a)</a:t>
                      </a:r>
                    </a:p>
                    <a:p>
                      <a:r>
                        <a:rPr lang="en-US" sz="1200" dirty="0"/>
                        <a:t>LESIA requirements 488 and 838 shall not be applicable to DLR:</a:t>
                      </a:r>
                    </a:p>
                    <a:p>
                      <a:r>
                        <a:rPr lang="en-US" sz="1200" dirty="0"/>
                        <a:t>488: The </a:t>
                      </a:r>
                      <a:r>
                        <a:rPr lang="en-US" sz="1200" dirty="0" err="1"/>
                        <a:t>SpaceWire</a:t>
                      </a:r>
                      <a:r>
                        <a:rPr lang="en-US" sz="1200" dirty="0"/>
                        <a:t> time-code sent by the SimuCam MEB shall be the same for all the links. </a:t>
                      </a:r>
                    </a:p>
                    <a:p>
                      <a:r>
                        <a:rPr lang="en-US" sz="1200" dirty="0"/>
                        <a:t>838: Deleted</a:t>
                      </a:r>
                    </a:p>
                    <a:p>
                      <a:r>
                        <a:rPr lang="en-US" sz="1200" dirty="0"/>
                        <a:t>b)</a:t>
                      </a:r>
                    </a:p>
                    <a:p>
                      <a:r>
                        <a:rPr lang="en-US" sz="1200" dirty="0"/>
                        <a:t>DLR stands that “The SimuCam MEB shall allow the user to select, via an Ethernet command, which </a:t>
                      </a:r>
                      <a:r>
                        <a:rPr lang="en-US" sz="1200" dirty="0" err="1"/>
                        <a:t>SpaceWire</a:t>
                      </a:r>
                      <a:r>
                        <a:rPr lang="en-US" sz="1200" dirty="0"/>
                        <a:t> link to use for time-code transmission”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(It is a constraint of the F-FEE definition)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FF"/>
                          </a:highlight>
                          <a:latin typeface="+mn-lt"/>
                          <a:ea typeface="+mn-ea"/>
                          <a:cs typeface="+mn-cs"/>
                        </a:rPr>
                        <a:t>Medium</a:t>
                      </a:r>
                      <a:r>
                        <a:rPr lang="en-US" sz="1200" kern="1200" dirty="0">
                          <a:solidFill>
                            <a:schemeClr val="dk1"/>
                          </a:solidFill>
                          <a:latin typeface="+mn-lt"/>
                          <a:ea typeface="+mn-ea"/>
                          <a:cs typeface="+mn-cs"/>
                        </a:rPr>
                        <a:t> (Necessary to check if this PUS is already implemented. If so, the SW change doesn’t seem to be hard – necessary to direct the source of the Time-Code)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 (R. Napoli)</a:t>
                      </a:r>
                      <a:endParaRPr lang="en-US" sz="1200" kern="1200" dirty="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NUC (T. Ricciardi)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E. Marques: </a:t>
                      </a:r>
                      <a:r>
                        <a:rPr lang="en-US" sz="1200" kern="1200" dirty="0">
                          <a:solidFill>
                            <a:schemeClr val="dk1"/>
                          </a:solidFill>
                          <a:latin typeface="+mn-lt"/>
                          <a:ea typeface="+mn-ea"/>
                          <a:cs typeface="+mn-cs"/>
                        </a:rPr>
                        <a:t>Check with T. Ricciardi and with T. Sanches if the SW is ready for this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R. Napoli: </a:t>
                      </a:r>
                      <a:r>
                        <a:rPr lang="en-US" sz="1200" kern="1200" dirty="0">
                          <a:solidFill>
                            <a:schemeClr val="dk1"/>
                          </a:solidFill>
                          <a:latin typeface="+mn-lt"/>
                          <a:ea typeface="+mn-ea"/>
                          <a:cs typeface="+mn-cs"/>
                        </a:rPr>
                        <a:t>Insert a “Time Code source” selection related with the PUS command correspondent</a:t>
                      </a:r>
                    </a:p>
                  </a:txBody>
                  <a:tcPr anchor="ctr"/>
                </a:tc>
                <a:extLst>
                  <a:ext uri="{0D108BD9-81ED-4DB2-BD59-A6C34878D82A}">
                    <a16:rowId xmlns:a16="http://schemas.microsoft.com/office/drawing/2014/main" val="4269774444"/>
                  </a:ext>
                </a:extLst>
              </a:tr>
              <a:tr h="370840">
                <a:tc>
                  <a:txBody>
                    <a:bodyPr/>
                    <a:lstStyle/>
                    <a:p>
                      <a:pPr marL="0" algn="ctr" defTabSz="914400" rtl="0" eaLnBrk="1" latinLnBrk="0" hangingPunct="1"/>
                      <a:r>
                        <a:rPr lang="en-US" sz="1200" kern="1200" dirty="0">
                          <a:solidFill>
                            <a:schemeClr val="dk1"/>
                          </a:solidFill>
                          <a:latin typeface="+mn-lt"/>
                          <a:ea typeface="+mn-ea"/>
                          <a:cs typeface="+mn-cs"/>
                        </a:rPr>
                        <a:t>5.4</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Synchronization reset</a:t>
                      </a:r>
                    </a:p>
                  </a:txBody>
                  <a:tcPr anchor="ctr"/>
                </a:tc>
                <a:tc>
                  <a:txBody>
                    <a:bodyPr/>
                    <a:lstStyle/>
                    <a:p>
                      <a:r>
                        <a:rPr lang="en-US" sz="1000" dirty="0"/>
                        <a:t>DLR establishes the presence of an auto reset mode, to be enabled and disabled by ethernet (LESIA don’t have this requirement).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FF"/>
                          </a:highlight>
                          <a:latin typeface="+mn-lt"/>
                          <a:ea typeface="+mn-ea"/>
                          <a:cs typeface="+mn-cs"/>
                        </a:rPr>
                        <a:t>Medium</a:t>
                      </a:r>
                      <a:r>
                        <a:rPr lang="en-US" sz="1200" kern="1200" dirty="0">
                          <a:solidFill>
                            <a:schemeClr val="dk1"/>
                          </a:solidFill>
                          <a:latin typeface="+mn-lt"/>
                          <a:ea typeface="+mn-ea"/>
                          <a:cs typeface="+mn-cs"/>
                        </a:rPr>
                        <a:t> (necessary to comprehend the impacts of it in DLR solution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 (R. Napoli)</a:t>
                      </a:r>
                      <a:endParaRPr lang="en-US" sz="12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how this feature should be implemented an the </a:t>
                      </a:r>
                      <a:r>
                        <a:rPr lang="en-US" sz="1200" dirty="0" err="1"/>
                        <a:t>impcts</a:t>
                      </a:r>
                      <a:r>
                        <a:rPr lang="en-US" sz="1200" dirty="0"/>
                        <a:t> on LESIA SW</a:t>
                      </a:r>
                    </a:p>
                  </a:txBody>
                  <a:tcPr anchor="ctr"/>
                </a:tc>
                <a:extLst>
                  <a:ext uri="{0D108BD9-81ED-4DB2-BD59-A6C34878D82A}">
                    <a16:rowId xmlns:a16="http://schemas.microsoft.com/office/drawing/2014/main" val="4065533693"/>
                  </a:ext>
                </a:extLst>
              </a:tr>
              <a:tr h="370840">
                <a:tc>
                  <a:txBody>
                    <a:bodyPr/>
                    <a:lstStyle/>
                    <a:p>
                      <a:pPr algn="ctr"/>
                      <a:r>
                        <a:rPr lang="en-US" sz="1000" b="0" kern="1200" dirty="0">
                          <a:solidFill>
                            <a:schemeClr val="dk1"/>
                          </a:solidFill>
                          <a:latin typeface="+mn-lt"/>
                          <a:ea typeface="+mn-ea"/>
                          <a:cs typeface="+mn-cs"/>
                        </a:rPr>
                        <a:t>7.1</a:t>
                      </a:r>
                    </a:p>
                  </a:txBody>
                  <a:tcPr anchor="ctr"/>
                </a:tc>
                <a:tc>
                  <a:txBody>
                    <a:bodyPr/>
                    <a:lstStyle/>
                    <a:p>
                      <a:pPr algn="r"/>
                      <a:r>
                        <a:rPr lang="en-US" sz="1000" b="0" dirty="0"/>
                        <a:t>Digitalization area definition</a:t>
                      </a:r>
                    </a:p>
                  </a:txBody>
                  <a:tcPr anchor="ctr"/>
                </a:tc>
                <a:tc>
                  <a:txBody>
                    <a:bodyPr/>
                    <a:lstStyle/>
                    <a:p>
                      <a:pPr marL="0" algn="l" defTabSz="914400" rtl="0" eaLnBrk="1" latinLnBrk="0" hangingPunct="1"/>
                      <a:r>
                        <a:rPr lang="en-US" sz="1000" b="0" kern="1200" dirty="0">
                          <a:solidFill>
                            <a:schemeClr val="dk1"/>
                          </a:solidFill>
                          <a:latin typeface="+mn-lt"/>
                          <a:ea typeface="+mn-ea"/>
                          <a:cs typeface="+mn-cs"/>
                        </a:rPr>
                        <a:t>LESIA defines a Digitalization function, where the user chooses the first and the last rows to be digitized – this is not a requirement for DLR in this URD version.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(Necessary to check with DLR if this feature should be implemented. If so, it is already implemented for LESIA. Important to remember that this scenario is not defined even in DLR ICD)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 (R. Napoli)</a:t>
                      </a:r>
                      <a:endParaRPr lang="en-US" sz="12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if this feature will be implemented for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Disable this portion of the SW or check the impacts to live with it (with no activation)</a:t>
                      </a:r>
                    </a:p>
                  </a:txBody>
                  <a:tcPr anchor="ctr"/>
                </a:tc>
                <a:extLst>
                  <a:ext uri="{0D108BD9-81ED-4DB2-BD59-A6C34878D82A}">
                    <a16:rowId xmlns:a16="http://schemas.microsoft.com/office/drawing/2014/main" val="3744246570"/>
                  </a:ext>
                </a:extLst>
              </a:tr>
            </a:tbl>
          </a:graphicData>
        </a:graphic>
      </p:graphicFrame>
    </p:spTree>
    <p:extLst>
      <p:ext uri="{BB962C8B-B14F-4D97-AF65-F5344CB8AC3E}">
        <p14:creationId xmlns:p14="http://schemas.microsoft.com/office/powerpoint/2010/main" val="1971651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B6CBD-5D98-4094-8C8F-81DAE7F394B3}"/>
              </a:ext>
            </a:extLst>
          </p:cNvPr>
          <p:cNvSpPr>
            <a:spLocks noGrp="1"/>
          </p:cNvSpPr>
          <p:nvPr>
            <p:ph type="title"/>
          </p:nvPr>
        </p:nvSpPr>
        <p:spPr>
          <a:xfrm>
            <a:off x="0" y="1299"/>
            <a:ext cx="3009405" cy="1325563"/>
          </a:xfrm>
        </p:spPr>
        <p:txBody>
          <a:bodyPr/>
          <a:lstStyle/>
          <a:p>
            <a:r>
              <a:rPr lang="en-US" dirty="0"/>
              <a:t>Conclusions</a:t>
            </a:r>
          </a:p>
        </p:txBody>
      </p:sp>
      <p:graphicFrame>
        <p:nvGraphicFramePr>
          <p:cNvPr id="4" name="Tabela 4">
            <a:extLst>
              <a:ext uri="{FF2B5EF4-FFF2-40B4-BE49-F238E27FC236}">
                <a16:creationId xmlns:a16="http://schemas.microsoft.com/office/drawing/2014/main" id="{613BD25D-866E-47E9-A6F5-864B0174B5BB}"/>
              </a:ext>
            </a:extLst>
          </p:cNvPr>
          <p:cNvGraphicFramePr>
            <a:graphicFrameLocks noGrp="1"/>
          </p:cNvGraphicFramePr>
          <p:nvPr>
            <p:ph idx="1"/>
            <p:extLst>
              <p:ext uri="{D42A27DB-BD31-4B8C-83A1-F6EECF244321}">
                <p14:modId xmlns:p14="http://schemas.microsoft.com/office/powerpoint/2010/main" val="3462660305"/>
              </p:ext>
            </p:extLst>
          </p:nvPr>
        </p:nvGraphicFramePr>
        <p:xfrm>
          <a:off x="55403" y="1029979"/>
          <a:ext cx="12081193" cy="3200400"/>
        </p:xfrm>
        <a:graphic>
          <a:graphicData uri="http://schemas.openxmlformats.org/drawingml/2006/table">
            <a:tbl>
              <a:tblPr firstRow="1" bandRow="1">
                <a:tableStyleId>{5C22544A-7EE6-4342-B048-85BDC9FD1C3A}</a:tableStyleId>
              </a:tblPr>
              <a:tblGrid>
                <a:gridCol w="489268">
                  <a:extLst>
                    <a:ext uri="{9D8B030D-6E8A-4147-A177-3AD203B41FA5}">
                      <a16:colId xmlns:a16="http://schemas.microsoft.com/office/drawing/2014/main" val="1109758136"/>
                    </a:ext>
                  </a:extLst>
                </a:gridCol>
                <a:gridCol w="1065054">
                  <a:extLst>
                    <a:ext uri="{9D8B030D-6E8A-4147-A177-3AD203B41FA5}">
                      <a16:colId xmlns:a16="http://schemas.microsoft.com/office/drawing/2014/main" val="3450217383"/>
                    </a:ext>
                  </a:extLst>
                </a:gridCol>
                <a:gridCol w="3626484">
                  <a:extLst>
                    <a:ext uri="{9D8B030D-6E8A-4147-A177-3AD203B41FA5}">
                      <a16:colId xmlns:a16="http://schemas.microsoft.com/office/drawing/2014/main" val="1530027066"/>
                    </a:ext>
                  </a:extLst>
                </a:gridCol>
                <a:gridCol w="2975966">
                  <a:extLst>
                    <a:ext uri="{9D8B030D-6E8A-4147-A177-3AD203B41FA5}">
                      <a16:colId xmlns:a16="http://schemas.microsoft.com/office/drawing/2014/main" val="3655370933"/>
                    </a:ext>
                  </a:extLst>
                </a:gridCol>
                <a:gridCol w="1588940">
                  <a:extLst>
                    <a:ext uri="{9D8B030D-6E8A-4147-A177-3AD203B41FA5}">
                      <a16:colId xmlns:a16="http://schemas.microsoft.com/office/drawing/2014/main" val="1505826169"/>
                    </a:ext>
                  </a:extLst>
                </a:gridCol>
                <a:gridCol w="2335481">
                  <a:extLst>
                    <a:ext uri="{9D8B030D-6E8A-4147-A177-3AD203B41FA5}">
                      <a16:colId xmlns:a16="http://schemas.microsoft.com/office/drawing/2014/main" val="2726724853"/>
                    </a:ext>
                  </a:extLst>
                </a:gridCol>
              </a:tblGrid>
              <a:tr h="370840">
                <a:tc>
                  <a:txBody>
                    <a:bodyPr/>
                    <a:lstStyle/>
                    <a:p>
                      <a:pPr algn="ctr"/>
                      <a:r>
                        <a:rPr lang="en-US" sz="1200" dirty="0"/>
                        <a:t>#</a:t>
                      </a:r>
                    </a:p>
                  </a:txBody>
                  <a:tcPr anchor="ctr"/>
                </a:tc>
                <a:tc>
                  <a:txBody>
                    <a:bodyPr/>
                    <a:lstStyle/>
                    <a:p>
                      <a:pPr algn="l"/>
                      <a:r>
                        <a:rPr lang="en-US" sz="1200" dirty="0"/>
                        <a:t>Section</a:t>
                      </a:r>
                    </a:p>
                  </a:txBody>
                  <a:tcPr anchor="ctr"/>
                </a:tc>
                <a:tc>
                  <a:txBody>
                    <a:bodyPr/>
                    <a:lstStyle/>
                    <a:p>
                      <a:pPr algn="l"/>
                      <a:r>
                        <a:rPr lang="en-US" sz="1200" dirty="0"/>
                        <a:t>Discrepancy</a:t>
                      </a:r>
                    </a:p>
                  </a:txBody>
                  <a:tcPr anchor="ctr"/>
                </a:tc>
                <a:tc>
                  <a:txBody>
                    <a:bodyPr/>
                    <a:lstStyle/>
                    <a:p>
                      <a:pPr algn="l"/>
                      <a:r>
                        <a:rPr lang="en-US" sz="1200" dirty="0"/>
                        <a:t>Risk Evaluation</a:t>
                      </a:r>
                    </a:p>
                  </a:txBody>
                  <a:tcPr anchor="ctr"/>
                </a:tc>
                <a:tc>
                  <a:txBody>
                    <a:bodyPr/>
                    <a:lstStyle/>
                    <a:p>
                      <a:pPr algn="l"/>
                      <a:r>
                        <a:rPr lang="en-US" sz="1200" dirty="0"/>
                        <a:t>Component(s) Impacted</a:t>
                      </a:r>
                    </a:p>
                  </a:txBody>
                  <a:tcPr anchor="ctr"/>
                </a:tc>
                <a:tc>
                  <a:txBody>
                    <a:bodyPr/>
                    <a:lstStyle/>
                    <a:p>
                      <a:pPr algn="l"/>
                      <a:r>
                        <a:rPr lang="en-US" sz="1200" dirty="0"/>
                        <a:t>Actions Needed</a:t>
                      </a:r>
                    </a:p>
                  </a:txBody>
                  <a:tcPr anchor="ctr"/>
                </a:tc>
                <a:extLst>
                  <a:ext uri="{0D108BD9-81ED-4DB2-BD59-A6C34878D82A}">
                    <a16:rowId xmlns:a16="http://schemas.microsoft.com/office/drawing/2014/main" val="2983258255"/>
                  </a:ext>
                </a:extLst>
              </a:tr>
              <a:tr h="370840">
                <a:tc>
                  <a:txBody>
                    <a:bodyPr/>
                    <a:lstStyle/>
                    <a:p>
                      <a:pPr marL="0" algn="ctr" defTabSz="914400" rtl="0" eaLnBrk="1" latinLnBrk="0" hangingPunct="1"/>
                      <a:r>
                        <a:rPr lang="en-US" sz="1000" b="0" kern="1200" dirty="0">
                          <a:solidFill>
                            <a:schemeClr val="dk1"/>
                          </a:solidFill>
                          <a:latin typeface="+mn-lt"/>
                          <a:ea typeface="+mn-ea"/>
                          <a:cs typeface="+mn-cs"/>
                        </a:rPr>
                        <a:t>7.2</a:t>
                      </a:r>
                    </a:p>
                  </a:txBody>
                  <a:tcPr anchor="ctr"/>
                </a:tc>
                <a:tc>
                  <a:txBody>
                    <a:bodyPr/>
                    <a:lstStyle/>
                    <a:p>
                      <a:pPr marL="0" algn="r" defTabSz="914400" rtl="0" eaLnBrk="1" latinLnBrk="0" hangingPunct="1"/>
                      <a:r>
                        <a:rPr lang="en-US" sz="1000" b="0" kern="1200" dirty="0">
                          <a:solidFill>
                            <a:schemeClr val="dk1"/>
                          </a:solidFill>
                          <a:latin typeface="+mn-lt"/>
                          <a:ea typeface="+mn-ea"/>
                          <a:cs typeface="+mn-cs"/>
                        </a:rPr>
                        <a:t>Read-out order</a:t>
                      </a:r>
                    </a:p>
                  </a:txBody>
                  <a:tcPr anchor="ctr"/>
                </a:tc>
                <a:tc>
                  <a:txBody>
                    <a:bodyPr/>
                    <a:lstStyle/>
                    <a:p>
                      <a:pPr marL="0" algn="r" defTabSz="914400" rtl="0" eaLnBrk="1" latinLnBrk="0" hangingPunct="1"/>
                      <a:r>
                        <a:rPr lang="en-US" sz="1000" b="0" kern="1200" dirty="0">
                          <a:solidFill>
                            <a:schemeClr val="dk1"/>
                          </a:solidFill>
                          <a:latin typeface="+mn-lt"/>
                          <a:ea typeface="+mn-ea"/>
                          <a:cs typeface="+mn-cs"/>
                        </a:rPr>
                        <a:t>LESIA defines a Read-out order (as defined in RMAP) – this is not a requirement for DLR in this URD version.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(Necessary to check with DLR if this feature should be implemented. If so, it is already implemented for LESIA. There are some mentions to it in the ICD)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if this feature will be implemented for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Disable this portion of the SW or check the impacts to live with it (with no activation)</a:t>
                      </a:r>
                    </a:p>
                  </a:txBody>
                  <a:tcPr anchor="ctr"/>
                </a:tc>
                <a:extLst>
                  <a:ext uri="{0D108BD9-81ED-4DB2-BD59-A6C34878D82A}">
                    <a16:rowId xmlns:a16="http://schemas.microsoft.com/office/drawing/2014/main" val="1431187084"/>
                  </a:ext>
                </a:extLst>
              </a:tr>
              <a:tr h="370840">
                <a:tc>
                  <a:txBody>
                    <a:bodyPr/>
                    <a:lstStyle/>
                    <a:p>
                      <a:pPr algn="ctr"/>
                      <a:r>
                        <a:rPr lang="en-US" sz="1000" b="0" kern="1200" dirty="0">
                          <a:solidFill>
                            <a:schemeClr val="dk1"/>
                          </a:solidFill>
                          <a:latin typeface="+mn-lt"/>
                          <a:ea typeface="+mn-ea"/>
                          <a:cs typeface="+mn-cs"/>
                        </a:rPr>
                        <a:t>7.3</a:t>
                      </a:r>
                    </a:p>
                  </a:txBody>
                  <a:tcPr anchor="ctr"/>
                </a:tc>
                <a:tc>
                  <a:txBody>
                    <a:bodyPr/>
                    <a:lstStyle/>
                    <a:p>
                      <a:pPr algn="r"/>
                      <a:r>
                        <a:rPr lang="en-US" sz="1000" b="0" dirty="0"/>
                        <a:t>Warm-up simulation</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LESIA defines a digitized parameter for N-FEE order (as defined in RMAP) – this is not a requirement for DLR in this URD version. It could have a relation with DLR’s AEB NO DATA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(Necessary to check with DLR if this feature should be implemented. If so, it is already implemented for LESIA.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if this feature will be implemented for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Disable this portion of the SW or check the impacts to live with it (with no activation)</a:t>
                      </a:r>
                    </a:p>
                  </a:txBody>
                  <a:tcPr anchor="ctr"/>
                </a:tc>
                <a:extLst>
                  <a:ext uri="{0D108BD9-81ED-4DB2-BD59-A6C34878D82A}">
                    <a16:rowId xmlns:a16="http://schemas.microsoft.com/office/drawing/2014/main" val="4107746213"/>
                  </a:ext>
                </a:extLst>
              </a:tr>
            </a:tbl>
          </a:graphicData>
        </a:graphic>
      </p:graphicFrame>
    </p:spTree>
    <p:extLst>
      <p:ext uri="{BB962C8B-B14F-4D97-AF65-F5344CB8AC3E}">
        <p14:creationId xmlns:p14="http://schemas.microsoft.com/office/powerpoint/2010/main" val="1302193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B6CBD-5D98-4094-8C8F-81DAE7F394B3}"/>
              </a:ext>
            </a:extLst>
          </p:cNvPr>
          <p:cNvSpPr>
            <a:spLocks noGrp="1"/>
          </p:cNvSpPr>
          <p:nvPr>
            <p:ph type="title"/>
          </p:nvPr>
        </p:nvSpPr>
        <p:spPr>
          <a:xfrm>
            <a:off x="0" y="1299"/>
            <a:ext cx="3009405" cy="1325563"/>
          </a:xfrm>
        </p:spPr>
        <p:txBody>
          <a:bodyPr/>
          <a:lstStyle/>
          <a:p>
            <a:r>
              <a:rPr lang="en-US" dirty="0"/>
              <a:t>Conclusions</a:t>
            </a:r>
          </a:p>
        </p:txBody>
      </p:sp>
      <p:graphicFrame>
        <p:nvGraphicFramePr>
          <p:cNvPr id="4" name="Tabela 4">
            <a:extLst>
              <a:ext uri="{FF2B5EF4-FFF2-40B4-BE49-F238E27FC236}">
                <a16:creationId xmlns:a16="http://schemas.microsoft.com/office/drawing/2014/main" id="{613BD25D-866E-47E9-A6F5-864B0174B5BB}"/>
              </a:ext>
            </a:extLst>
          </p:cNvPr>
          <p:cNvGraphicFramePr>
            <a:graphicFrameLocks noGrp="1"/>
          </p:cNvGraphicFramePr>
          <p:nvPr>
            <p:ph idx="1"/>
            <p:extLst>
              <p:ext uri="{D42A27DB-BD31-4B8C-83A1-F6EECF244321}">
                <p14:modId xmlns:p14="http://schemas.microsoft.com/office/powerpoint/2010/main" val="4046166178"/>
              </p:ext>
            </p:extLst>
          </p:nvPr>
        </p:nvGraphicFramePr>
        <p:xfrm>
          <a:off x="55403" y="1029979"/>
          <a:ext cx="12081193" cy="5730240"/>
        </p:xfrm>
        <a:graphic>
          <a:graphicData uri="http://schemas.openxmlformats.org/drawingml/2006/table">
            <a:tbl>
              <a:tblPr firstRow="1" bandRow="1">
                <a:tableStyleId>{5C22544A-7EE6-4342-B048-85BDC9FD1C3A}</a:tableStyleId>
              </a:tblPr>
              <a:tblGrid>
                <a:gridCol w="489268">
                  <a:extLst>
                    <a:ext uri="{9D8B030D-6E8A-4147-A177-3AD203B41FA5}">
                      <a16:colId xmlns:a16="http://schemas.microsoft.com/office/drawing/2014/main" val="1109758136"/>
                    </a:ext>
                  </a:extLst>
                </a:gridCol>
                <a:gridCol w="977630">
                  <a:extLst>
                    <a:ext uri="{9D8B030D-6E8A-4147-A177-3AD203B41FA5}">
                      <a16:colId xmlns:a16="http://schemas.microsoft.com/office/drawing/2014/main" val="3450217383"/>
                    </a:ext>
                  </a:extLst>
                </a:gridCol>
                <a:gridCol w="3713908">
                  <a:extLst>
                    <a:ext uri="{9D8B030D-6E8A-4147-A177-3AD203B41FA5}">
                      <a16:colId xmlns:a16="http://schemas.microsoft.com/office/drawing/2014/main" val="1530027066"/>
                    </a:ext>
                  </a:extLst>
                </a:gridCol>
                <a:gridCol w="2975966">
                  <a:extLst>
                    <a:ext uri="{9D8B030D-6E8A-4147-A177-3AD203B41FA5}">
                      <a16:colId xmlns:a16="http://schemas.microsoft.com/office/drawing/2014/main" val="3655370933"/>
                    </a:ext>
                  </a:extLst>
                </a:gridCol>
                <a:gridCol w="1588940">
                  <a:extLst>
                    <a:ext uri="{9D8B030D-6E8A-4147-A177-3AD203B41FA5}">
                      <a16:colId xmlns:a16="http://schemas.microsoft.com/office/drawing/2014/main" val="1505826169"/>
                    </a:ext>
                  </a:extLst>
                </a:gridCol>
                <a:gridCol w="2335481">
                  <a:extLst>
                    <a:ext uri="{9D8B030D-6E8A-4147-A177-3AD203B41FA5}">
                      <a16:colId xmlns:a16="http://schemas.microsoft.com/office/drawing/2014/main" val="2726724853"/>
                    </a:ext>
                  </a:extLst>
                </a:gridCol>
              </a:tblGrid>
              <a:tr h="370840">
                <a:tc>
                  <a:txBody>
                    <a:bodyPr/>
                    <a:lstStyle/>
                    <a:p>
                      <a:pPr algn="ctr"/>
                      <a:r>
                        <a:rPr lang="en-US" sz="1200" dirty="0"/>
                        <a:t>#</a:t>
                      </a:r>
                    </a:p>
                  </a:txBody>
                  <a:tcPr anchor="ctr"/>
                </a:tc>
                <a:tc>
                  <a:txBody>
                    <a:bodyPr/>
                    <a:lstStyle/>
                    <a:p>
                      <a:pPr algn="l"/>
                      <a:r>
                        <a:rPr lang="en-US" sz="1200" dirty="0"/>
                        <a:t>Section</a:t>
                      </a:r>
                    </a:p>
                  </a:txBody>
                  <a:tcPr anchor="ctr"/>
                </a:tc>
                <a:tc>
                  <a:txBody>
                    <a:bodyPr/>
                    <a:lstStyle/>
                    <a:p>
                      <a:pPr algn="l"/>
                      <a:r>
                        <a:rPr lang="en-US" sz="1200" dirty="0"/>
                        <a:t>Discrepancy</a:t>
                      </a:r>
                    </a:p>
                  </a:txBody>
                  <a:tcPr anchor="ctr"/>
                </a:tc>
                <a:tc>
                  <a:txBody>
                    <a:bodyPr/>
                    <a:lstStyle/>
                    <a:p>
                      <a:pPr algn="l"/>
                      <a:r>
                        <a:rPr lang="en-US" sz="1200" dirty="0"/>
                        <a:t>Risk Evaluation</a:t>
                      </a:r>
                    </a:p>
                  </a:txBody>
                  <a:tcPr anchor="ctr"/>
                </a:tc>
                <a:tc>
                  <a:txBody>
                    <a:bodyPr/>
                    <a:lstStyle/>
                    <a:p>
                      <a:pPr algn="l"/>
                      <a:r>
                        <a:rPr lang="en-US" sz="1200" dirty="0"/>
                        <a:t>Component(s) Impacted</a:t>
                      </a:r>
                    </a:p>
                  </a:txBody>
                  <a:tcPr anchor="ctr"/>
                </a:tc>
                <a:tc>
                  <a:txBody>
                    <a:bodyPr/>
                    <a:lstStyle/>
                    <a:p>
                      <a:pPr algn="l"/>
                      <a:r>
                        <a:rPr lang="en-US" sz="1200" dirty="0"/>
                        <a:t>Actions Needed</a:t>
                      </a:r>
                    </a:p>
                  </a:txBody>
                  <a:tcPr anchor="ctr"/>
                </a:tc>
                <a:extLst>
                  <a:ext uri="{0D108BD9-81ED-4DB2-BD59-A6C34878D82A}">
                    <a16:rowId xmlns:a16="http://schemas.microsoft.com/office/drawing/2014/main" val="2983258255"/>
                  </a:ext>
                </a:extLst>
              </a:tr>
              <a:tr h="370840">
                <a:tc>
                  <a:txBody>
                    <a:bodyPr/>
                    <a:lstStyle/>
                    <a:p>
                      <a:pPr marL="0" algn="ctr" defTabSz="914400" rtl="0" eaLnBrk="1" latinLnBrk="0" hangingPunct="1"/>
                      <a:r>
                        <a:rPr lang="en-US" sz="1200" kern="1200" dirty="0">
                          <a:solidFill>
                            <a:schemeClr val="dk1"/>
                          </a:solidFill>
                          <a:latin typeface="+mn-lt"/>
                          <a:ea typeface="+mn-ea"/>
                          <a:cs typeface="+mn-cs"/>
                        </a:rPr>
                        <a:t>8</a:t>
                      </a:r>
                    </a:p>
                  </a:txBody>
                  <a:tcPr anchor="ctr"/>
                </a:tc>
                <a:tc>
                  <a:txBody>
                    <a:bodyPr/>
                    <a:lstStyle/>
                    <a:p>
                      <a:pPr marL="0" algn="r" defTabSz="914400" rtl="0" eaLnBrk="1" latinLnBrk="0" hangingPunct="1"/>
                      <a:r>
                        <a:rPr lang="en-US" sz="1000" b="0" kern="1200" dirty="0">
                          <a:solidFill>
                            <a:schemeClr val="dk1"/>
                          </a:solidFill>
                          <a:latin typeface="+mn-lt"/>
                          <a:ea typeface="+mn-ea"/>
                          <a:cs typeface="+mn-cs"/>
                        </a:rPr>
                        <a:t>N-FEE to N-DPU data packet transmission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LESIA defines DATAPACKLEN defining the length of the content of a packet used for data transmission – this is not a requirement for DLR in this URD version.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(The packet length is defined in the SD card for both applications, but it is not listed in DLR ICD)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txBody>
                  <a:tcPr anchor="ctr"/>
                </a:tc>
                <a:extLst>
                  <a:ext uri="{0D108BD9-81ED-4DB2-BD59-A6C34878D82A}">
                    <a16:rowId xmlns:a16="http://schemas.microsoft.com/office/drawing/2014/main" val="3157272331"/>
                  </a:ext>
                </a:extLst>
              </a:tr>
              <a:tr h="370840">
                <a:tc>
                  <a:txBody>
                    <a:bodyPr/>
                    <a:lstStyle/>
                    <a:p>
                      <a:pPr marL="0" algn="ctr" defTabSz="914400" rtl="0" eaLnBrk="1" latinLnBrk="0" hangingPunct="1"/>
                      <a:r>
                        <a:rPr lang="en-US" sz="1200" kern="1200" dirty="0">
                          <a:solidFill>
                            <a:schemeClr val="dk1"/>
                          </a:solidFill>
                          <a:latin typeface="+mn-lt"/>
                          <a:ea typeface="+mn-ea"/>
                          <a:cs typeface="+mn-cs"/>
                        </a:rPr>
                        <a:t>9</a:t>
                      </a:r>
                    </a:p>
                  </a:txBody>
                  <a:tcPr anchor="ctr"/>
                </a:tc>
                <a:tc>
                  <a:txBody>
                    <a:bodyPr/>
                    <a:lstStyle/>
                    <a:p>
                      <a:pPr marL="0" algn="r" defTabSz="914400" rtl="0" eaLnBrk="1" latinLnBrk="0" hangingPunct="1"/>
                      <a:r>
                        <a:rPr lang="en-US" sz="1000" b="0" kern="1200" dirty="0">
                          <a:solidFill>
                            <a:schemeClr val="dk1"/>
                          </a:solidFill>
                          <a:latin typeface="+mn-lt"/>
                          <a:ea typeface="+mn-ea"/>
                          <a:cs typeface="+mn-cs"/>
                        </a:rPr>
                        <a:t>N-FEE on mode simulation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LESIA defines an ON MODE Simulation -this is not a requirement for DLR in this URD version, but it is a requirement in DLR’s ICD.</a:t>
                      </a:r>
                      <a:endParaRPr lang="en-US"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00"/>
                          </a:highlight>
                          <a:latin typeface="+mn-lt"/>
                          <a:ea typeface="+mn-ea"/>
                          <a:cs typeface="+mn-cs"/>
                        </a:rPr>
                        <a:t>High</a:t>
                      </a:r>
                      <a:r>
                        <a:rPr lang="en-US" sz="1200" kern="1200" dirty="0">
                          <a:solidFill>
                            <a:schemeClr val="dk1"/>
                          </a:solidFill>
                          <a:latin typeface="+mn-lt"/>
                          <a:ea typeface="+mn-ea"/>
                          <a:cs typeface="+mn-cs"/>
                        </a:rPr>
                        <a:t> (N-FEE and F-FEE modes should be well defined)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HW (Alex)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NUC (Thiago)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the final state machine for the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Disable this portion of the SW or check the impacts to live with it (with no activation of the modes)</a:t>
                      </a:r>
                    </a:p>
                  </a:txBody>
                  <a:tcPr anchor="ctr"/>
                </a:tc>
                <a:extLst>
                  <a:ext uri="{0D108BD9-81ED-4DB2-BD59-A6C34878D82A}">
                    <a16:rowId xmlns:a16="http://schemas.microsoft.com/office/drawing/2014/main" val="1616904027"/>
                  </a:ext>
                </a:extLst>
              </a:tr>
              <a:tr h="370840">
                <a:tc>
                  <a:txBody>
                    <a:bodyPr/>
                    <a:lstStyle/>
                    <a:p>
                      <a:pPr marL="0" algn="ctr" defTabSz="914400" rtl="0" eaLnBrk="1" latinLnBrk="0" hangingPunct="1"/>
                      <a:r>
                        <a:rPr lang="en-US" sz="1200" kern="1200" dirty="0">
                          <a:solidFill>
                            <a:schemeClr val="dk1"/>
                          </a:solidFill>
                          <a:latin typeface="+mn-lt"/>
                          <a:ea typeface="+mn-ea"/>
                          <a:cs typeface="+mn-cs"/>
                        </a:rPr>
                        <a:t>10</a:t>
                      </a:r>
                    </a:p>
                  </a:txBody>
                  <a:tcPr anchor="ctr"/>
                </a:tc>
                <a:tc>
                  <a:txBody>
                    <a:bodyPr/>
                    <a:lstStyle/>
                    <a:p>
                      <a:pPr marL="0" algn="r" defTabSz="914400" rtl="0" eaLnBrk="1" latinLnBrk="0" hangingPunct="1"/>
                      <a:r>
                        <a:rPr lang="en-US" sz="1000" b="0" kern="1200" dirty="0">
                          <a:solidFill>
                            <a:schemeClr val="dk1"/>
                          </a:solidFill>
                          <a:latin typeface="+mn-lt"/>
                          <a:ea typeface="+mn-ea"/>
                          <a:cs typeface="+mn-cs"/>
                        </a:rPr>
                        <a:t>N-FEE standby mode simulation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LESIA defines that all mode transitions should happen on the release of the Master Sync - this is not a requirement for DLR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00"/>
                          </a:highlight>
                          <a:latin typeface="+mn-lt"/>
                          <a:ea typeface="+mn-ea"/>
                          <a:cs typeface="+mn-cs"/>
                        </a:rPr>
                        <a:t>High</a:t>
                      </a:r>
                      <a:r>
                        <a:rPr lang="en-US" sz="1200" kern="1200" dirty="0">
                          <a:solidFill>
                            <a:schemeClr val="dk1"/>
                          </a:solidFill>
                          <a:latin typeface="+mn-lt"/>
                          <a:ea typeface="+mn-ea"/>
                          <a:cs typeface="+mn-cs"/>
                        </a:rPr>
                        <a:t> (This difference impacts on the core of Tiago’s solution, as we have the Master Sync and the Pre Sync “entities” as the base of N-FEE’s state machine operation)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 (R.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HW (A. Deucher)</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latin typeface="+mn-lt"/>
                          <a:ea typeface="+mn-ea"/>
                          <a:cs typeface="+mn-cs"/>
                        </a:rPr>
                        <a:t>R. Napoli/A. Deucher: </a:t>
                      </a:r>
                      <a:r>
                        <a:rPr lang="en-US" sz="1100" kern="1200" dirty="0">
                          <a:solidFill>
                            <a:schemeClr val="dk1"/>
                          </a:solidFill>
                          <a:latin typeface="+mn-lt"/>
                          <a:ea typeface="+mn-ea"/>
                          <a:cs typeface="+mn-cs"/>
                        </a:rPr>
                        <a:t>Change Pre Sync/Master Sync logic in order to work with the syncs</a:t>
                      </a:r>
                      <a:endParaRPr lang="en-US" sz="1100" kern="1200" dirty="0">
                        <a:solidFill>
                          <a:schemeClr val="dk1"/>
                        </a:solidFill>
                        <a:highlight>
                          <a:srgbClr val="FFFF00"/>
                        </a:highlight>
                        <a:latin typeface="+mn-lt"/>
                        <a:ea typeface="+mn-ea"/>
                        <a:cs typeface="+mn-cs"/>
                      </a:endParaRPr>
                    </a:p>
                  </a:txBody>
                  <a:tcPr anchor="ctr"/>
                </a:tc>
                <a:extLst>
                  <a:ext uri="{0D108BD9-81ED-4DB2-BD59-A6C34878D82A}">
                    <a16:rowId xmlns:a16="http://schemas.microsoft.com/office/drawing/2014/main" val="369408180"/>
                  </a:ext>
                </a:extLst>
              </a:tr>
              <a:tr h="370840">
                <a:tc>
                  <a:txBody>
                    <a:bodyPr/>
                    <a:lstStyle/>
                    <a:p>
                      <a:pPr marL="0" algn="ctr" defTabSz="914400" rtl="0" eaLnBrk="1" latinLnBrk="0" hangingPunct="1"/>
                      <a:r>
                        <a:rPr lang="en-US" sz="1200" kern="1200" dirty="0">
                          <a:solidFill>
                            <a:schemeClr val="dk1"/>
                          </a:solidFill>
                          <a:latin typeface="+mn-lt"/>
                          <a:ea typeface="+mn-ea"/>
                          <a:cs typeface="+mn-cs"/>
                        </a:rPr>
                        <a:t>11.1</a:t>
                      </a:r>
                    </a:p>
                  </a:txBody>
                  <a:tcPr anchor="ctr"/>
                </a:tc>
                <a:tc>
                  <a:txBody>
                    <a:bodyPr/>
                    <a:lstStyle/>
                    <a:p>
                      <a:pPr algn="r"/>
                      <a:r>
                        <a:rPr lang="en-US" sz="1000" dirty="0"/>
                        <a:t>N-FEE </a:t>
                      </a:r>
                      <a:r>
                        <a:rPr lang="en-US" sz="1000" dirty="0" err="1"/>
                        <a:t>fullimage</a:t>
                      </a:r>
                      <a:r>
                        <a:rPr lang="en-US" sz="1000" dirty="0"/>
                        <a:t> mode management</a:t>
                      </a:r>
                    </a:p>
                  </a:txBody>
                  <a:tcPr/>
                </a:tc>
                <a:tc>
                  <a:txBody>
                    <a:bodyPr/>
                    <a:lstStyle/>
                    <a:p>
                      <a:r>
                        <a:rPr lang="en-US" sz="800" kern="1200" dirty="0">
                          <a:solidFill>
                            <a:schemeClr val="dk1"/>
                          </a:solidFill>
                          <a:latin typeface="+mn-lt"/>
                          <a:ea typeface="+mn-ea"/>
                          <a:cs typeface="+mn-cs"/>
                        </a:rPr>
                        <a:t>a)</a:t>
                      </a:r>
                    </a:p>
                    <a:p>
                      <a:r>
                        <a:rPr lang="en-US" sz="800" kern="1200" dirty="0">
                          <a:solidFill>
                            <a:schemeClr val="dk1"/>
                          </a:solidFill>
                          <a:latin typeface="+mn-lt"/>
                          <a:ea typeface="+mn-ea"/>
                          <a:cs typeface="+mn-cs"/>
                        </a:rPr>
                        <a:t>DLR defines that SimuCam </a:t>
                      </a:r>
                      <a:r>
                        <a:rPr lang="en-US" sz="800" b="1" u="sng" kern="1200" dirty="0">
                          <a:solidFill>
                            <a:schemeClr val="dk1"/>
                          </a:solidFill>
                          <a:latin typeface="+mn-lt"/>
                          <a:ea typeface="+mn-ea"/>
                          <a:cs typeface="+mn-cs"/>
                        </a:rPr>
                        <a:t>should not </a:t>
                      </a:r>
                      <a:r>
                        <a:rPr lang="en-US" sz="800" kern="1200" dirty="0">
                          <a:solidFill>
                            <a:schemeClr val="dk1"/>
                          </a:solidFill>
                          <a:latin typeface="+mn-lt"/>
                          <a:ea typeface="+mn-ea"/>
                          <a:cs typeface="+mn-cs"/>
                        </a:rPr>
                        <a:t>follow the LESIA req. 444: In the NFEE_RUNNING_FULLIMAGE and NFEE_RUNNING_FULLIMAGE_PATTERN state, the N-FEE simulation entity shall select the CCD side (right or left) to transmit according to the content of the ad-hoc RMAP command received from the N-DPU. </a:t>
                      </a:r>
                    </a:p>
                    <a:p>
                      <a:r>
                        <a:rPr lang="en-US" sz="800" kern="1200" dirty="0">
                          <a:solidFill>
                            <a:schemeClr val="dk1"/>
                          </a:solidFill>
                          <a:latin typeface="+mn-lt"/>
                          <a:ea typeface="+mn-ea"/>
                          <a:cs typeface="+mn-cs"/>
                        </a:rPr>
                        <a:t>This requirement is in line with the F-FEE ICD</a:t>
                      </a:r>
                      <a:br>
                        <a:rPr lang="en-US" sz="800" kern="1200" dirty="0">
                          <a:solidFill>
                            <a:schemeClr val="dk1"/>
                          </a:solidFill>
                          <a:latin typeface="+mn-lt"/>
                          <a:ea typeface="+mn-ea"/>
                          <a:cs typeface="+mn-cs"/>
                        </a:rPr>
                      </a:br>
                      <a:r>
                        <a:rPr lang="en-US" sz="800" kern="1200" dirty="0">
                          <a:solidFill>
                            <a:schemeClr val="dk1"/>
                          </a:solidFill>
                          <a:latin typeface="+mn-lt"/>
                          <a:ea typeface="+mn-ea"/>
                          <a:cs typeface="+mn-cs"/>
                        </a:rPr>
                        <a:t>b)</a:t>
                      </a:r>
                    </a:p>
                    <a:p>
                      <a:r>
                        <a:rPr lang="en-US" sz="800" kern="1200" dirty="0">
                          <a:solidFill>
                            <a:schemeClr val="dk1"/>
                          </a:solidFill>
                          <a:latin typeface="+mn-lt"/>
                          <a:ea typeface="+mn-ea"/>
                          <a:cs typeface="+mn-cs"/>
                        </a:rPr>
                        <a:t>DLR </a:t>
                      </a:r>
                      <a:r>
                        <a:rPr lang="en-US" sz="800" kern="1200" dirty="0" err="1">
                          <a:solidFill>
                            <a:schemeClr val="dk1"/>
                          </a:solidFill>
                          <a:latin typeface="+mn-lt"/>
                          <a:ea typeface="+mn-ea"/>
                          <a:cs typeface="+mn-cs"/>
                        </a:rPr>
                        <a:t>fullimage</a:t>
                      </a:r>
                      <a:r>
                        <a:rPr lang="en-US" sz="800" kern="1200" dirty="0">
                          <a:solidFill>
                            <a:schemeClr val="dk1"/>
                          </a:solidFill>
                          <a:latin typeface="+mn-lt"/>
                          <a:ea typeface="+mn-ea"/>
                          <a:cs typeface="+mn-cs"/>
                        </a:rPr>
                        <a:t> mode is not considering ON Mode transition in this URD version (it is in the ICD).</a:t>
                      </a:r>
                    </a:p>
                    <a:p>
                      <a:r>
                        <a:rPr lang="en-US" sz="800" kern="1200" dirty="0">
                          <a:solidFill>
                            <a:schemeClr val="dk1"/>
                          </a:solidFill>
                          <a:highlight>
                            <a:srgbClr val="FFFF00"/>
                          </a:highlight>
                          <a:latin typeface="+mn-lt"/>
                          <a:ea typeface="+mn-ea"/>
                          <a:cs typeface="+mn-cs"/>
                        </a:rPr>
                        <a:t>IMPORTANTE: ACHO QUE INDUZIMOS A LESIA NA DECISÃO DO FULLIMAGE – ELES SABIAM DAS DIFERENÇAS EM RMAP?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00"/>
                          </a:highlight>
                          <a:latin typeface="+mn-lt"/>
                          <a:ea typeface="+mn-ea"/>
                          <a:cs typeface="+mn-cs"/>
                        </a:rPr>
                        <a:t>High</a:t>
                      </a:r>
                      <a:r>
                        <a:rPr lang="en-US" sz="1200" kern="1200" dirty="0">
                          <a:solidFill>
                            <a:schemeClr val="dk1"/>
                          </a:solidFill>
                          <a:latin typeface="+mn-lt"/>
                          <a:ea typeface="+mn-ea"/>
                          <a:cs typeface="+mn-cs"/>
                        </a:rPr>
                        <a:t> (N-FEE and F-FEE modes should be well defined)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HW (Alex)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NUC (Thiago)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the final state machine for the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Disable this portion of the SW or check the impacts to live with it (with no activation of the modes)</a:t>
                      </a:r>
                    </a:p>
                  </a:txBody>
                  <a:tcPr anchor="ctr"/>
                </a:tc>
                <a:extLst>
                  <a:ext uri="{0D108BD9-81ED-4DB2-BD59-A6C34878D82A}">
                    <a16:rowId xmlns:a16="http://schemas.microsoft.com/office/drawing/2014/main" val="3664537571"/>
                  </a:ext>
                </a:extLst>
              </a:tr>
              <a:tr h="370840">
                <a:tc>
                  <a:txBody>
                    <a:bodyPr/>
                    <a:lstStyle/>
                    <a:p>
                      <a:pPr marL="0" algn="ctr" defTabSz="914400" rtl="0" eaLnBrk="1" latinLnBrk="0" hangingPunct="1"/>
                      <a:r>
                        <a:rPr lang="en-US" sz="1200" kern="1200" dirty="0">
                          <a:solidFill>
                            <a:schemeClr val="dk1"/>
                          </a:solidFill>
                          <a:latin typeface="+mn-lt"/>
                          <a:ea typeface="+mn-ea"/>
                          <a:cs typeface="+mn-cs"/>
                        </a:rPr>
                        <a:t>12.1</a:t>
                      </a:r>
                    </a:p>
                  </a:txBody>
                  <a:tcPr anchor="ctr"/>
                </a:tc>
                <a:tc>
                  <a:txBody>
                    <a:bodyPr/>
                    <a:lstStyle/>
                    <a:p>
                      <a:pPr algn="r"/>
                      <a:r>
                        <a:rPr lang="en-US" sz="1000" dirty="0"/>
                        <a:t>N-FEE windowing mode management</a:t>
                      </a:r>
                    </a:p>
                  </a:txBody>
                  <a:tcPr/>
                </a:tc>
                <a:tc>
                  <a:txBody>
                    <a:bodyPr/>
                    <a:lstStyle/>
                    <a:p>
                      <a:r>
                        <a:rPr lang="en-US" sz="800" dirty="0"/>
                        <a:t>DLR data transmission:</a:t>
                      </a:r>
                    </a:p>
                    <a:p>
                      <a:r>
                        <a:rPr lang="en-US" sz="800" dirty="0"/>
                        <a:t>325 36-pixel star windows plus 100 16-pixel background windows (TBC)</a:t>
                      </a:r>
                    </a:p>
                    <a:p>
                      <a:r>
                        <a:rPr lang="en-US" sz="800" dirty="0"/>
                        <a:t>OLN </a:t>
                      </a:r>
                      <a:r>
                        <a:rPr lang="en-US" sz="800" dirty="0" err="1"/>
                        <a:t>overscan</a:t>
                      </a:r>
                      <a:r>
                        <a:rPr lang="en-US" sz="800" dirty="0"/>
                        <a:t> lines (which contains the smearing data and offset data (TBC)) </a:t>
                      </a:r>
                    </a:p>
                    <a:p>
                      <a:r>
                        <a:rPr lang="en-US" sz="800" dirty="0"/>
                        <a:t> </a:t>
                      </a:r>
                    </a:p>
                    <a:p>
                      <a:r>
                        <a:rPr lang="en-US" sz="800" dirty="0"/>
                        <a:t> LESIA data transmission:</a:t>
                      </a:r>
                    </a:p>
                    <a:p>
                      <a:r>
                        <a:rPr lang="en-US" sz="800" dirty="0"/>
                        <a:t>41314 36-pixel windows </a:t>
                      </a:r>
                    </a:p>
                    <a:p>
                      <a:r>
                        <a:rPr lang="en-US" sz="800" dirty="0"/>
                        <a:t>OLN </a:t>
                      </a:r>
                      <a:r>
                        <a:rPr lang="en-US" sz="800" dirty="0" err="1"/>
                        <a:t>overscan</a:t>
                      </a:r>
                      <a:r>
                        <a:rPr lang="en-US" sz="800" dirty="0"/>
                        <a:t> lines (which contains the smearing data)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(Only informative – current machine could handle both conditions)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txBody>
                  <a:tcPr anchor="ctr"/>
                </a:tc>
                <a:extLst>
                  <a:ext uri="{0D108BD9-81ED-4DB2-BD59-A6C34878D82A}">
                    <a16:rowId xmlns:a16="http://schemas.microsoft.com/office/drawing/2014/main" val="2190646969"/>
                  </a:ext>
                </a:extLst>
              </a:tr>
            </a:tbl>
          </a:graphicData>
        </a:graphic>
      </p:graphicFrame>
    </p:spTree>
    <p:extLst>
      <p:ext uri="{BB962C8B-B14F-4D97-AF65-F5344CB8AC3E}">
        <p14:creationId xmlns:p14="http://schemas.microsoft.com/office/powerpoint/2010/main" val="3820316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B6CBD-5D98-4094-8C8F-81DAE7F394B3}"/>
              </a:ext>
            </a:extLst>
          </p:cNvPr>
          <p:cNvSpPr>
            <a:spLocks noGrp="1"/>
          </p:cNvSpPr>
          <p:nvPr>
            <p:ph type="title"/>
          </p:nvPr>
        </p:nvSpPr>
        <p:spPr>
          <a:xfrm>
            <a:off x="0" y="1299"/>
            <a:ext cx="3009405" cy="1325563"/>
          </a:xfrm>
        </p:spPr>
        <p:txBody>
          <a:bodyPr/>
          <a:lstStyle/>
          <a:p>
            <a:r>
              <a:rPr lang="en-US" dirty="0"/>
              <a:t>Conclusions</a:t>
            </a:r>
          </a:p>
        </p:txBody>
      </p:sp>
      <p:graphicFrame>
        <p:nvGraphicFramePr>
          <p:cNvPr id="4" name="Tabela 4">
            <a:extLst>
              <a:ext uri="{FF2B5EF4-FFF2-40B4-BE49-F238E27FC236}">
                <a16:creationId xmlns:a16="http://schemas.microsoft.com/office/drawing/2014/main" id="{613BD25D-866E-47E9-A6F5-864B0174B5BB}"/>
              </a:ext>
            </a:extLst>
          </p:cNvPr>
          <p:cNvGraphicFramePr>
            <a:graphicFrameLocks noGrp="1"/>
          </p:cNvGraphicFramePr>
          <p:nvPr>
            <p:ph idx="1"/>
            <p:extLst>
              <p:ext uri="{D42A27DB-BD31-4B8C-83A1-F6EECF244321}">
                <p14:modId xmlns:p14="http://schemas.microsoft.com/office/powerpoint/2010/main" val="1621769238"/>
              </p:ext>
            </p:extLst>
          </p:nvPr>
        </p:nvGraphicFramePr>
        <p:xfrm>
          <a:off x="55403" y="1029979"/>
          <a:ext cx="12081193" cy="5547360"/>
        </p:xfrm>
        <a:graphic>
          <a:graphicData uri="http://schemas.openxmlformats.org/drawingml/2006/table">
            <a:tbl>
              <a:tblPr firstRow="1" bandRow="1">
                <a:tableStyleId>{5C22544A-7EE6-4342-B048-85BDC9FD1C3A}</a:tableStyleId>
              </a:tblPr>
              <a:tblGrid>
                <a:gridCol w="489268">
                  <a:extLst>
                    <a:ext uri="{9D8B030D-6E8A-4147-A177-3AD203B41FA5}">
                      <a16:colId xmlns:a16="http://schemas.microsoft.com/office/drawing/2014/main" val="1109758136"/>
                    </a:ext>
                  </a:extLst>
                </a:gridCol>
                <a:gridCol w="977630">
                  <a:extLst>
                    <a:ext uri="{9D8B030D-6E8A-4147-A177-3AD203B41FA5}">
                      <a16:colId xmlns:a16="http://schemas.microsoft.com/office/drawing/2014/main" val="3450217383"/>
                    </a:ext>
                  </a:extLst>
                </a:gridCol>
                <a:gridCol w="3713908">
                  <a:extLst>
                    <a:ext uri="{9D8B030D-6E8A-4147-A177-3AD203B41FA5}">
                      <a16:colId xmlns:a16="http://schemas.microsoft.com/office/drawing/2014/main" val="1530027066"/>
                    </a:ext>
                  </a:extLst>
                </a:gridCol>
                <a:gridCol w="2975966">
                  <a:extLst>
                    <a:ext uri="{9D8B030D-6E8A-4147-A177-3AD203B41FA5}">
                      <a16:colId xmlns:a16="http://schemas.microsoft.com/office/drawing/2014/main" val="3655370933"/>
                    </a:ext>
                  </a:extLst>
                </a:gridCol>
                <a:gridCol w="1588940">
                  <a:extLst>
                    <a:ext uri="{9D8B030D-6E8A-4147-A177-3AD203B41FA5}">
                      <a16:colId xmlns:a16="http://schemas.microsoft.com/office/drawing/2014/main" val="1505826169"/>
                    </a:ext>
                  </a:extLst>
                </a:gridCol>
                <a:gridCol w="2335481">
                  <a:extLst>
                    <a:ext uri="{9D8B030D-6E8A-4147-A177-3AD203B41FA5}">
                      <a16:colId xmlns:a16="http://schemas.microsoft.com/office/drawing/2014/main" val="2726724853"/>
                    </a:ext>
                  </a:extLst>
                </a:gridCol>
              </a:tblGrid>
              <a:tr h="370840">
                <a:tc>
                  <a:txBody>
                    <a:bodyPr/>
                    <a:lstStyle/>
                    <a:p>
                      <a:pPr algn="ctr"/>
                      <a:r>
                        <a:rPr lang="en-US" sz="1200" dirty="0"/>
                        <a:t>#</a:t>
                      </a:r>
                    </a:p>
                  </a:txBody>
                  <a:tcPr anchor="ctr"/>
                </a:tc>
                <a:tc>
                  <a:txBody>
                    <a:bodyPr/>
                    <a:lstStyle/>
                    <a:p>
                      <a:pPr algn="l"/>
                      <a:r>
                        <a:rPr lang="en-US" sz="1200" dirty="0"/>
                        <a:t>Section</a:t>
                      </a:r>
                    </a:p>
                  </a:txBody>
                  <a:tcPr anchor="ctr"/>
                </a:tc>
                <a:tc>
                  <a:txBody>
                    <a:bodyPr/>
                    <a:lstStyle/>
                    <a:p>
                      <a:pPr algn="l"/>
                      <a:r>
                        <a:rPr lang="en-US" sz="1200" dirty="0"/>
                        <a:t>Discrepancy</a:t>
                      </a:r>
                    </a:p>
                  </a:txBody>
                  <a:tcPr anchor="ctr"/>
                </a:tc>
                <a:tc>
                  <a:txBody>
                    <a:bodyPr/>
                    <a:lstStyle/>
                    <a:p>
                      <a:pPr algn="l"/>
                      <a:r>
                        <a:rPr lang="en-US" sz="1200" dirty="0"/>
                        <a:t>Risk Evaluation</a:t>
                      </a:r>
                    </a:p>
                  </a:txBody>
                  <a:tcPr anchor="ctr"/>
                </a:tc>
                <a:tc>
                  <a:txBody>
                    <a:bodyPr/>
                    <a:lstStyle/>
                    <a:p>
                      <a:pPr algn="l"/>
                      <a:r>
                        <a:rPr lang="en-US" sz="1200" dirty="0"/>
                        <a:t>Component(s) Impacted</a:t>
                      </a:r>
                    </a:p>
                  </a:txBody>
                  <a:tcPr anchor="ctr"/>
                </a:tc>
                <a:tc>
                  <a:txBody>
                    <a:bodyPr/>
                    <a:lstStyle/>
                    <a:p>
                      <a:pPr algn="l"/>
                      <a:r>
                        <a:rPr lang="en-US" sz="1200" dirty="0"/>
                        <a:t>Actions Needed</a:t>
                      </a:r>
                    </a:p>
                  </a:txBody>
                  <a:tcPr anchor="ctr"/>
                </a:tc>
                <a:extLst>
                  <a:ext uri="{0D108BD9-81ED-4DB2-BD59-A6C34878D82A}">
                    <a16:rowId xmlns:a16="http://schemas.microsoft.com/office/drawing/2014/main" val="2983258255"/>
                  </a:ext>
                </a:extLst>
              </a:tr>
              <a:tr h="370840">
                <a:tc>
                  <a:txBody>
                    <a:bodyPr/>
                    <a:lstStyle/>
                    <a:p>
                      <a:pPr marL="0" algn="ctr" defTabSz="914400" rtl="0" eaLnBrk="1" latinLnBrk="0" hangingPunct="1"/>
                      <a:r>
                        <a:rPr lang="en-US" sz="1200" kern="1200" dirty="0">
                          <a:solidFill>
                            <a:schemeClr val="dk1"/>
                          </a:solidFill>
                          <a:latin typeface="+mn-lt"/>
                          <a:ea typeface="+mn-ea"/>
                          <a:cs typeface="+mn-cs"/>
                        </a:rPr>
                        <a:t>12.2</a:t>
                      </a:r>
                    </a:p>
                  </a:txBody>
                  <a:tcPr anchor="ctr"/>
                </a:tc>
                <a:tc>
                  <a:txBody>
                    <a:bodyPr/>
                    <a:lstStyle/>
                    <a:p>
                      <a:pPr algn="r"/>
                      <a:r>
                        <a:rPr lang="en-US" sz="1000" dirty="0"/>
                        <a:t>Window list management</a:t>
                      </a:r>
                    </a:p>
                  </a:txBody>
                  <a:tcPr anchor="ctr"/>
                </a:tc>
                <a:tc>
                  <a:txBody>
                    <a:bodyPr/>
                    <a:lstStyle/>
                    <a:p>
                      <a:r>
                        <a:rPr lang="en-US" sz="1000" dirty="0"/>
                        <a:t>DLR amount of windows:</a:t>
                      </a:r>
                    </a:p>
                    <a:p>
                      <a:r>
                        <a:rPr lang="en-US" sz="1000" dirty="0"/>
                        <a:t>325 36-pixel star windows plus 100 16-pixel background windows (TBC)</a:t>
                      </a:r>
                    </a:p>
                    <a:p>
                      <a:r>
                        <a:rPr lang="en-US" sz="1000" dirty="0"/>
                        <a:t> </a:t>
                      </a:r>
                    </a:p>
                    <a:p>
                      <a:r>
                        <a:rPr lang="en-US" sz="1000" dirty="0"/>
                        <a:t> LESIA data transmission:</a:t>
                      </a:r>
                    </a:p>
                    <a:p>
                      <a:r>
                        <a:rPr lang="en-US" sz="1000" dirty="0"/>
                        <a:t>41314 36-pixel windows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(Only informative – current machine could handle both conditions)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txBody>
                  <a:tcPr anchor="ctr"/>
                </a:tc>
                <a:extLst>
                  <a:ext uri="{0D108BD9-81ED-4DB2-BD59-A6C34878D82A}">
                    <a16:rowId xmlns:a16="http://schemas.microsoft.com/office/drawing/2014/main" val="2172028697"/>
                  </a:ext>
                </a:extLst>
              </a:tr>
              <a:tr h="370840">
                <a:tc>
                  <a:txBody>
                    <a:bodyPr/>
                    <a:lstStyle/>
                    <a:p>
                      <a:pPr marL="0" algn="ctr" defTabSz="914400" rtl="0" eaLnBrk="1" latinLnBrk="0" hangingPunct="1"/>
                      <a:r>
                        <a:rPr lang="en-US" sz="1200" kern="1200" dirty="0">
                          <a:solidFill>
                            <a:schemeClr val="dk1"/>
                          </a:solidFill>
                          <a:latin typeface="+mn-lt"/>
                          <a:ea typeface="+mn-ea"/>
                          <a:cs typeface="+mn-cs"/>
                        </a:rPr>
                        <a:t>12.3</a:t>
                      </a:r>
                    </a:p>
                  </a:txBody>
                  <a:tcPr anchor="ctr"/>
                </a:tc>
                <a:tc>
                  <a:txBody>
                    <a:bodyPr/>
                    <a:lstStyle/>
                    <a:p>
                      <a:pPr algn="r"/>
                      <a:r>
                        <a:rPr lang="en-US" sz="1000" dirty="0"/>
                        <a:t>Packet order list management</a:t>
                      </a:r>
                    </a:p>
                  </a:txBody>
                  <a:tcPr anchor="ctr"/>
                </a:tc>
                <a:tc>
                  <a:txBody>
                    <a:bodyPr/>
                    <a:lstStyle/>
                    <a:p>
                      <a:r>
                        <a:rPr lang="en-US" sz="1000" dirty="0"/>
                        <a:t>LESIA defines a packet order list management -</a:t>
                      </a:r>
                      <a:r>
                        <a:rPr lang="en-US" sz="1000" b="0" kern="1200" dirty="0">
                          <a:solidFill>
                            <a:schemeClr val="dk1"/>
                          </a:solidFill>
                          <a:latin typeface="+mn-lt"/>
                          <a:ea typeface="+mn-ea"/>
                          <a:cs typeface="+mn-cs"/>
                        </a:rPr>
                        <a:t>this is not a requirement for DLR in this URD version</a:t>
                      </a:r>
                      <a:endParaRPr lang="en-US" sz="1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(Already implemented for LESIA)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if this feature will be implemented for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Disable this portion of the SW or check the impacts to live with it (with no activation)</a:t>
                      </a:r>
                    </a:p>
                  </a:txBody>
                  <a:tcPr anchor="ctr"/>
                </a:tc>
                <a:extLst>
                  <a:ext uri="{0D108BD9-81ED-4DB2-BD59-A6C34878D82A}">
                    <a16:rowId xmlns:a16="http://schemas.microsoft.com/office/drawing/2014/main" val="1252191522"/>
                  </a:ext>
                </a:extLst>
              </a:tr>
              <a:tr h="370840">
                <a:tc>
                  <a:txBody>
                    <a:bodyPr/>
                    <a:lstStyle/>
                    <a:p>
                      <a:pPr marL="0" algn="ctr" defTabSz="914400" rtl="0" eaLnBrk="1" latinLnBrk="0" hangingPunct="1"/>
                      <a:r>
                        <a:rPr lang="en-US" sz="1200" kern="1200" dirty="0">
                          <a:solidFill>
                            <a:schemeClr val="dk1"/>
                          </a:solidFill>
                          <a:latin typeface="+mn-lt"/>
                          <a:ea typeface="+mn-ea"/>
                          <a:cs typeface="+mn-cs"/>
                        </a:rPr>
                        <a:t>12.4</a:t>
                      </a:r>
                    </a:p>
                  </a:txBody>
                  <a:tcPr anchor="ctr"/>
                </a:tc>
                <a:tc>
                  <a:txBody>
                    <a:bodyPr/>
                    <a:lstStyle/>
                    <a:p>
                      <a:pPr algn="r"/>
                      <a:r>
                        <a:rPr lang="en-US" sz="1000" dirty="0"/>
                        <a:t>Windowing Interactive Mode Management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DLR defines a windowing interactive mode – this is not a requirement for LESIA</a:t>
                      </a:r>
                      <a:endParaRPr lang="en-US" sz="1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00"/>
                          </a:highlight>
                          <a:latin typeface="+mn-lt"/>
                          <a:ea typeface="+mn-ea"/>
                          <a:cs typeface="+mn-cs"/>
                        </a:rPr>
                        <a:t>High</a:t>
                      </a:r>
                      <a:r>
                        <a:rPr lang="en-US" sz="1200" kern="1200" dirty="0">
                          <a:solidFill>
                            <a:schemeClr val="dk1"/>
                          </a:solidFill>
                          <a:latin typeface="+mn-lt"/>
                          <a:ea typeface="+mn-ea"/>
                          <a:cs typeface="+mn-cs"/>
                        </a:rPr>
                        <a:t> (Exclusive feature for F-FEE)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HW (Alex)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NUC (Thiago)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R. Napoli/A. Deucher: </a:t>
                      </a:r>
                      <a:r>
                        <a:rPr lang="en-US" sz="1200" dirty="0"/>
                        <a:t>Generate the design and implement this feature</a:t>
                      </a:r>
                      <a:endParaRPr lang="en-US" sz="1200" kern="1200" dirty="0">
                        <a:solidFill>
                          <a:schemeClr val="dk1"/>
                        </a:solidFill>
                        <a:highlight>
                          <a:srgbClr val="FFFF00"/>
                        </a:highlight>
                        <a:latin typeface="+mn-lt"/>
                        <a:ea typeface="+mn-ea"/>
                        <a:cs typeface="+mn-cs"/>
                      </a:endParaRPr>
                    </a:p>
                  </a:txBody>
                  <a:tcPr anchor="ctr"/>
                </a:tc>
                <a:extLst>
                  <a:ext uri="{0D108BD9-81ED-4DB2-BD59-A6C34878D82A}">
                    <a16:rowId xmlns:a16="http://schemas.microsoft.com/office/drawing/2014/main" val="3347964499"/>
                  </a:ext>
                </a:extLst>
              </a:tr>
              <a:tr h="370840">
                <a:tc>
                  <a:txBody>
                    <a:bodyPr/>
                    <a:lstStyle/>
                    <a:p>
                      <a:pPr marL="0" algn="ctr" defTabSz="914400" rtl="0" eaLnBrk="1" latinLnBrk="0" hangingPunct="1"/>
                      <a:r>
                        <a:rPr lang="en-US" sz="1200" kern="1200" dirty="0">
                          <a:solidFill>
                            <a:schemeClr val="dk1"/>
                          </a:solidFill>
                          <a:latin typeface="+mn-lt"/>
                          <a:ea typeface="+mn-ea"/>
                          <a:cs typeface="+mn-cs"/>
                        </a:rPr>
                        <a:t>12.5</a:t>
                      </a:r>
                    </a:p>
                  </a:txBody>
                  <a:tcPr anchor="ctr"/>
                </a:tc>
                <a:tc>
                  <a:txBody>
                    <a:bodyPr/>
                    <a:lstStyle/>
                    <a:p>
                      <a:pPr algn="r"/>
                      <a:r>
                        <a:rPr lang="en-US" sz="1000" dirty="0"/>
                        <a:t>Windowing Interactive Mode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dk1"/>
                          </a:solidFill>
                          <a:latin typeface="+mn-lt"/>
                          <a:ea typeface="+mn-ea"/>
                          <a:cs typeface="+mn-cs"/>
                        </a:rPr>
                        <a:t>DLR defines a windowing interactive mode – this is not a requirement for LESIA</a:t>
                      </a:r>
                      <a:endParaRPr lang="en-US" sz="1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00"/>
                          </a:highlight>
                          <a:latin typeface="+mn-lt"/>
                          <a:ea typeface="+mn-ea"/>
                          <a:cs typeface="+mn-cs"/>
                        </a:rPr>
                        <a:t>High</a:t>
                      </a:r>
                      <a:r>
                        <a:rPr lang="en-US" sz="1200" kern="1200" dirty="0">
                          <a:solidFill>
                            <a:schemeClr val="dk1"/>
                          </a:solidFill>
                          <a:latin typeface="+mn-lt"/>
                          <a:ea typeface="+mn-ea"/>
                          <a:cs typeface="+mn-cs"/>
                        </a:rPr>
                        <a:t> (Exclusive feature for F-FEE)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HW (Alex)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NUC (Thiago)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R. Napoli/A. Deucher: </a:t>
                      </a:r>
                      <a:r>
                        <a:rPr lang="en-US" sz="1200" dirty="0"/>
                        <a:t>Generate the design and implement this feature</a:t>
                      </a:r>
                      <a:endParaRPr lang="en-US" sz="1200" kern="1200" dirty="0">
                        <a:solidFill>
                          <a:schemeClr val="dk1"/>
                        </a:solidFill>
                        <a:highlight>
                          <a:srgbClr val="FFFF00"/>
                        </a:highlight>
                        <a:latin typeface="+mn-lt"/>
                        <a:ea typeface="+mn-ea"/>
                        <a:cs typeface="+mn-cs"/>
                      </a:endParaRPr>
                    </a:p>
                  </a:txBody>
                  <a:tcPr anchor="ctr"/>
                </a:tc>
                <a:extLst>
                  <a:ext uri="{0D108BD9-81ED-4DB2-BD59-A6C34878D82A}">
                    <a16:rowId xmlns:a16="http://schemas.microsoft.com/office/drawing/2014/main" val="3578867812"/>
                  </a:ext>
                </a:extLst>
              </a:tr>
              <a:tr h="370840">
                <a:tc>
                  <a:txBody>
                    <a:bodyPr/>
                    <a:lstStyle/>
                    <a:p>
                      <a:pPr marL="0" algn="ctr" defTabSz="914400" rtl="0" eaLnBrk="1" latinLnBrk="0" hangingPunct="1"/>
                      <a:r>
                        <a:rPr lang="en-US" sz="1200" kern="1200" dirty="0">
                          <a:solidFill>
                            <a:schemeClr val="dk1"/>
                          </a:solidFill>
                          <a:latin typeface="+mn-lt"/>
                          <a:ea typeface="+mn-ea"/>
                          <a:cs typeface="+mn-cs"/>
                        </a:rPr>
                        <a:t>13</a:t>
                      </a:r>
                    </a:p>
                  </a:txBody>
                  <a:tcPr anchor="ctr"/>
                </a:tc>
                <a:tc>
                  <a:txBody>
                    <a:bodyPr/>
                    <a:lstStyle/>
                    <a:p>
                      <a:pPr marL="0" algn="r" defTabSz="914400" rtl="0" eaLnBrk="1" latinLnBrk="0" hangingPunct="1"/>
                      <a:r>
                        <a:rPr lang="fr-FR" sz="1000" kern="1200" dirty="0">
                          <a:solidFill>
                            <a:schemeClr val="dk1"/>
                          </a:solidFill>
                          <a:latin typeface="+mn-lt"/>
                          <a:ea typeface="+mn-ea"/>
                          <a:cs typeface="+mn-cs"/>
                        </a:rPr>
                        <a:t>N-FEE Trap pumping mode simulation</a:t>
                      </a:r>
                      <a:endParaRPr lang="en-US" sz="10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a Trap Pumping mode – this is not a requirement for DLR in this URD version, and it is not a requirement in the ICD 0007 D3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(Already implemented for LESIA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if this feature will be implemented for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Disable this portion of the SW or check the impacts to live with it (with no activation)</a:t>
                      </a:r>
                    </a:p>
                  </a:txBody>
                  <a:tcPr anchor="ctr"/>
                </a:tc>
                <a:extLst>
                  <a:ext uri="{0D108BD9-81ED-4DB2-BD59-A6C34878D82A}">
                    <a16:rowId xmlns:a16="http://schemas.microsoft.com/office/drawing/2014/main" val="1438460749"/>
                  </a:ext>
                </a:extLst>
              </a:tr>
            </a:tbl>
          </a:graphicData>
        </a:graphic>
      </p:graphicFrame>
    </p:spTree>
    <p:extLst>
      <p:ext uri="{BB962C8B-B14F-4D97-AF65-F5344CB8AC3E}">
        <p14:creationId xmlns:p14="http://schemas.microsoft.com/office/powerpoint/2010/main" val="4079164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B6CBD-5D98-4094-8C8F-81DAE7F394B3}"/>
              </a:ext>
            </a:extLst>
          </p:cNvPr>
          <p:cNvSpPr>
            <a:spLocks noGrp="1"/>
          </p:cNvSpPr>
          <p:nvPr>
            <p:ph type="title"/>
          </p:nvPr>
        </p:nvSpPr>
        <p:spPr>
          <a:xfrm>
            <a:off x="0" y="1299"/>
            <a:ext cx="3009405" cy="1325563"/>
          </a:xfrm>
        </p:spPr>
        <p:txBody>
          <a:bodyPr/>
          <a:lstStyle/>
          <a:p>
            <a:r>
              <a:rPr lang="en-US" dirty="0"/>
              <a:t>Conclusions</a:t>
            </a:r>
          </a:p>
        </p:txBody>
      </p:sp>
      <p:graphicFrame>
        <p:nvGraphicFramePr>
          <p:cNvPr id="4" name="Tabela 4">
            <a:extLst>
              <a:ext uri="{FF2B5EF4-FFF2-40B4-BE49-F238E27FC236}">
                <a16:creationId xmlns:a16="http://schemas.microsoft.com/office/drawing/2014/main" id="{613BD25D-866E-47E9-A6F5-864B0174B5BB}"/>
              </a:ext>
            </a:extLst>
          </p:cNvPr>
          <p:cNvGraphicFramePr>
            <a:graphicFrameLocks noGrp="1"/>
          </p:cNvGraphicFramePr>
          <p:nvPr>
            <p:ph idx="1"/>
            <p:extLst>
              <p:ext uri="{D42A27DB-BD31-4B8C-83A1-F6EECF244321}">
                <p14:modId xmlns:p14="http://schemas.microsoft.com/office/powerpoint/2010/main" val="517051934"/>
              </p:ext>
            </p:extLst>
          </p:nvPr>
        </p:nvGraphicFramePr>
        <p:xfrm>
          <a:off x="55403" y="1029979"/>
          <a:ext cx="12081193" cy="4206240"/>
        </p:xfrm>
        <a:graphic>
          <a:graphicData uri="http://schemas.openxmlformats.org/drawingml/2006/table">
            <a:tbl>
              <a:tblPr firstRow="1" bandRow="1">
                <a:tableStyleId>{5C22544A-7EE6-4342-B048-85BDC9FD1C3A}</a:tableStyleId>
              </a:tblPr>
              <a:tblGrid>
                <a:gridCol w="489268">
                  <a:extLst>
                    <a:ext uri="{9D8B030D-6E8A-4147-A177-3AD203B41FA5}">
                      <a16:colId xmlns:a16="http://schemas.microsoft.com/office/drawing/2014/main" val="1109758136"/>
                    </a:ext>
                  </a:extLst>
                </a:gridCol>
                <a:gridCol w="977630">
                  <a:extLst>
                    <a:ext uri="{9D8B030D-6E8A-4147-A177-3AD203B41FA5}">
                      <a16:colId xmlns:a16="http://schemas.microsoft.com/office/drawing/2014/main" val="3450217383"/>
                    </a:ext>
                  </a:extLst>
                </a:gridCol>
                <a:gridCol w="3713908">
                  <a:extLst>
                    <a:ext uri="{9D8B030D-6E8A-4147-A177-3AD203B41FA5}">
                      <a16:colId xmlns:a16="http://schemas.microsoft.com/office/drawing/2014/main" val="1530027066"/>
                    </a:ext>
                  </a:extLst>
                </a:gridCol>
                <a:gridCol w="2975966">
                  <a:extLst>
                    <a:ext uri="{9D8B030D-6E8A-4147-A177-3AD203B41FA5}">
                      <a16:colId xmlns:a16="http://schemas.microsoft.com/office/drawing/2014/main" val="3655370933"/>
                    </a:ext>
                  </a:extLst>
                </a:gridCol>
                <a:gridCol w="1588940">
                  <a:extLst>
                    <a:ext uri="{9D8B030D-6E8A-4147-A177-3AD203B41FA5}">
                      <a16:colId xmlns:a16="http://schemas.microsoft.com/office/drawing/2014/main" val="1505826169"/>
                    </a:ext>
                  </a:extLst>
                </a:gridCol>
                <a:gridCol w="2335481">
                  <a:extLst>
                    <a:ext uri="{9D8B030D-6E8A-4147-A177-3AD203B41FA5}">
                      <a16:colId xmlns:a16="http://schemas.microsoft.com/office/drawing/2014/main" val="2726724853"/>
                    </a:ext>
                  </a:extLst>
                </a:gridCol>
              </a:tblGrid>
              <a:tr h="370840">
                <a:tc>
                  <a:txBody>
                    <a:bodyPr/>
                    <a:lstStyle/>
                    <a:p>
                      <a:pPr algn="ctr"/>
                      <a:r>
                        <a:rPr lang="en-US" sz="1200" dirty="0"/>
                        <a:t>#</a:t>
                      </a:r>
                    </a:p>
                  </a:txBody>
                  <a:tcPr anchor="ctr"/>
                </a:tc>
                <a:tc>
                  <a:txBody>
                    <a:bodyPr/>
                    <a:lstStyle/>
                    <a:p>
                      <a:pPr algn="l"/>
                      <a:r>
                        <a:rPr lang="en-US" sz="1200" dirty="0"/>
                        <a:t>Section</a:t>
                      </a:r>
                    </a:p>
                  </a:txBody>
                  <a:tcPr anchor="ctr"/>
                </a:tc>
                <a:tc>
                  <a:txBody>
                    <a:bodyPr/>
                    <a:lstStyle/>
                    <a:p>
                      <a:pPr algn="l"/>
                      <a:r>
                        <a:rPr lang="en-US" sz="1200" dirty="0"/>
                        <a:t>Discrepancy</a:t>
                      </a:r>
                    </a:p>
                  </a:txBody>
                  <a:tcPr anchor="ctr"/>
                </a:tc>
                <a:tc>
                  <a:txBody>
                    <a:bodyPr/>
                    <a:lstStyle/>
                    <a:p>
                      <a:pPr algn="l"/>
                      <a:r>
                        <a:rPr lang="en-US" sz="1200" dirty="0"/>
                        <a:t>Risk Evaluation</a:t>
                      </a:r>
                    </a:p>
                  </a:txBody>
                  <a:tcPr anchor="ctr"/>
                </a:tc>
                <a:tc>
                  <a:txBody>
                    <a:bodyPr/>
                    <a:lstStyle/>
                    <a:p>
                      <a:pPr algn="l"/>
                      <a:r>
                        <a:rPr lang="en-US" sz="1200" dirty="0"/>
                        <a:t>Component(s) Impacted</a:t>
                      </a:r>
                    </a:p>
                  </a:txBody>
                  <a:tcPr anchor="ctr"/>
                </a:tc>
                <a:tc>
                  <a:txBody>
                    <a:bodyPr/>
                    <a:lstStyle/>
                    <a:p>
                      <a:pPr algn="l"/>
                      <a:r>
                        <a:rPr lang="en-US" sz="1200" dirty="0"/>
                        <a:t>Actions Needed</a:t>
                      </a:r>
                    </a:p>
                  </a:txBody>
                  <a:tcPr anchor="ctr"/>
                </a:tc>
                <a:extLst>
                  <a:ext uri="{0D108BD9-81ED-4DB2-BD59-A6C34878D82A}">
                    <a16:rowId xmlns:a16="http://schemas.microsoft.com/office/drawing/2014/main" val="2983258255"/>
                  </a:ext>
                </a:extLst>
              </a:tr>
              <a:tr h="370840">
                <a:tc>
                  <a:txBody>
                    <a:bodyPr/>
                    <a:lstStyle/>
                    <a:p>
                      <a:pPr marL="0" algn="ctr" defTabSz="914400" rtl="0" eaLnBrk="1" latinLnBrk="0" hangingPunct="1"/>
                      <a:r>
                        <a:rPr lang="en-US" sz="1200" kern="1200" dirty="0">
                          <a:solidFill>
                            <a:schemeClr val="dk1"/>
                          </a:solidFill>
                          <a:latin typeface="+mn-lt"/>
                          <a:ea typeface="+mn-ea"/>
                          <a:cs typeface="+mn-cs"/>
                        </a:rPr>
                        <a:t>14</a:t>
                      </a:r>
                    </a:p>
                  </a:txBody>
                  <a:tcPr anchor="ctr"/>
                </a:tc>
                <a:tc>
                  <a:txBody>
                    <a:bodyPr/>
                    <a:lstStyle/>
                    <a:p>
                      <a:pPr marL="0" algn="r" defTabSz="914400" rtl="0" eaLnBrk="1" latinLnBrk="0" hangingPunct="1"/>
                      <a:r>
                        <a:rPr lang="en-US" sz="1000" kern="1200" dirty="0">
                          <a:solidFill>
                            <a:schemeClr val="dk1"/>
                          </a:solidFill>
                          <a:latin typeface="+mn-lt"/>
                          <a:ea typeface="+mn-ea"/>
                          <a:cs typeface="+mn-cs"/>
                        </a:rPr>
                        <a:t>N-FEE Immediate ON command simulation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a immediate ON mode – this is not a requirement for DLR in this URD version</a:t>
                      </a:r>
                    </a:p>
                    <a:p>
                      <a:pPr marL="0" algn="l" defTabSz="914400" rtl="0" eaLnBrk="1" latinLnBrk="0" hangingPunct="1"/>
                      <a:r>
                        <a:rPr lang="en-US" sz="1000" kern="1200" dirty="0">
                          <a:solidFill>
                            <a:schemeClr val="dk1"/>
                          </a:solidFill>
                          <a:latin typeface="+mn-lt"/>
                          <a:ea typeface="+mn-ea"/>
                          <a:cs typeface="+mn-cs"/>
                        </a:rPr>
                        <a:t>In DLR ICD 0007 D3 we have a Immediate Standby mode.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(Already implemented for LESIA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if this feature will be implemented for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Disable this portion of the SW or check the impacts to live with it (with no activation)</a:t>
                      </a:r>
                    </a:p>
                  </a:txBody>
                  <a:tcPr anchor="ctr"/>
                </a:tc>
                <a:extLst>
                  <a:ext uri="{0D108BD9-81ED-4DB2-BD59-A6C34878D82A}">
                    <a16:rowId xmlns:a16="http://schemas.microsoft.com/office/drawing/2014/main" val="1320691375"/>
                  </a:ext>
                </a:extLst>
              </a:tr>
              <a:tr h="370840">
                <a:tc>
                  <a:txBody>
                    <a:bodyPr/>
                    <a:lstStyle/>
                    <a:p>
                      <a:pPr marL="0" algn="ctr" defTabSz="914400" rtl="0" eaLnBrk="1" latinLnBrk="0" hangingPunct="1"/>
                      <a:r>
                        <a:rPr lang="en-US" sz="1200" kern="1200" dirty="0">
                          <a:solidFill>
                            <a:schemeClr val="dk1"/>
                          </a:solidFill>
                          <a:latin typeface="+mn-lt"/>
                          <a:ea typeface="+mn-ea"/>
                          <a:cs typeface="+mn-cs"/>
                        </a:rPr>
                        <a:t>15.1</a:t>
                      </a:r>
                    </a:p>
                  </a:txBody>
                  <a:tcPr anchor="ctr"/>
                </a:tc>
                <a:tc>
                  <a:txBody>
                    <a:bodyPr/>
                    <a:lstStyle/>
                    <a:p>
                      <a:pPr algn="r"/>
                      <a:r>
                        <a:rPr lang="en-US" sz="1000" dirty="0"/>
                        <a:t>Transparent Mode Management </a:t>
                      </a:r>
                    </a:p>
                  </a:txBody>
                  <a:tcPr anchor="ctr"/>
                </a:tc>
                <a:tc>
                  <a:txBody>
                    <a:bodyPr/>
                    <a:lstStyle/>
                    <a:p>
                      <a:pPr marL="0" algn="l" defTabSz="914400" rtl="0" eaLnBrk="1" latinLnBrk="0" hangingPunct="1"/>
                      <a:r>
                        <a:rPr lang="en-US" sz="1000" kern="1200" dirty="0">
                          <a:solidFill>
                            <a:schemeClr val="dk1"/>
                          </a:solidFill>
                          <a:latin typeface="+mn-lt"/>
                          <a:ea typeface="+mn-ea"/>
                          <a:cs typeface="+mn-cs"/>
                        </a:rPr>
                        <a:t>DLR defines a TRANSPARENT mode in which it receives packets via EDEN and directly transmits them via one of the </a:t>
                      </a:r>
                      <a:r>
                        <a:rPr lang="en-US" sz="1000" kern="1200" dirty="0" err="1">
                          <a:solidFill>
                            <a:schemeClr val="dk1"/>
                          </a:solidFill>
                          <a:latin typeface="+mn-lt"/>
                          <a:ea typeface="+mn-ea"/>
                          <a:cs typeface="+mn-cs"/>
                        </a:rPr>
                        <a:t>SpaceWire</a:t>
                      </a:r>
                      <a:r>
                        <a:rPr lang="en-US" sz="1000" kern="1200" dirty="0">
                          <a:solidFill>
                            <a:schemeClr val="dk1"/>
                          </a:solidFill>
                          <a:latin typeface="+mn-lt"/>
                          <a:ea typeface="+mn-ea"/>
                          <a:cs typeface="+mn-cs"/>
                        </a:rPr>
                        <a:t> channels to the F-DPU. This is not a requirement to LESIA.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00"/>
                          </a:highlight>
                          <a:latin typeface="+mn-lt"/>
                          <a:ea typeface="+mn-ea"/>
                          <a:cs typeface="+mn-cs"/>
                        </a:rPr>
                        <a:t>High</a:t>
                      </a:r>
                      <a:r>
                        <a:rPr lang="en-US" sz="1200" kern="1200" dirty="0">
                          <a:solidFill>
                            <a:schemeClr val="dk1"/>
                          </a:solidFill>
                          <a:latin typeface="+mn-lt"/>
                          <a:ea typeface="+mn-ea"/>
                          <a:cs typeface="+mn-cs"/>
                        </a:rPr>
                        <a:t> (Exclusive feature for F-FEE)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HW (Alex)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NUC (Thiago)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if this feature will be implemented for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Generate the design and implement this feature</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3824617125"/>
                  </a:ext>
                </a:extLst>
              </a:tr>
              <a:tr h="370840">
                <a:tc>
                  <a:txBody>
                    <a:bodyPr/>
                    <a:lstStyle/>
                    <a:p>
                      <a:pPr marL="0" algn="ctr" defTabSz="914400" rtl="0" eaLnBrk="1" latinLnBrk="0" hangingPunct="1"/>
                      <a:r>
                        <a:rPr lang="en-US" sz="1200" kern="1200" dirty="0">
                          <a:solidFill>
                            <a:schemeClr val="dk1"/>
                          </a:solidFill>
                          <a:latin typeface="+mn-lt"/>
                          <a:ea typeface="+mn-ea"/>
                          <a:cs typeface="+mn-cs"/>
                        </a:rPr>
                        <a:t>15.2</a:t>
                      </a:r>
                    </a:p>
                  </a:txBody>
                  <a:tcPr anchor="ctr"/>
                </a:tc>
                <a:tc>
                  <a:txBody>
                    <a:bodyPr/>
                    <a:lstStyle/>
                    <a:p>
                      <a:pPr algn="r"/>
                      <a:r>
                        <a:rPr lang="en-US" sz="1000" dirty="0"/>
                        <a:t>Transparent Mode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DLR defines a TRANSPARENT mode in which it receives packets via EDEN and directly transmits them via one of the </a:t>
                      </a:r>
                      <a:r>
                        <a:rPr lang="en-US" sz="1000" kern="1200" dirty="0" err="1">
                          <a:solidFill>
                            <a:schemeClr val="dk1"/>
                          </a:solidFill>
                          <a:latin typeface="+mn-lt"/>
                          <a:ea typeface="+mn-ea"/>
                          <a:cs typeface="+mn-cs"/>
                        </a:rPr>
                        <a:t>SpaceWire</a:t>
                      </a:r>
                      <a:r>
                        <a:rPr lang="en-US" sz="1000" kern="1200" dirty="0">
                          <a:solidFill>
                            <a:schemeClr val="dk1"/>
                          </a:solidFill>
                          <a:latin typeface="+mn-lt"/>
                          <a:ea typeface="+mn-ea"/>
                          <a:cs typeface="+mn-cs"/>
                        </a:rPr>
                        <a:t> channels to the F-DPU. This is not a requirement to LESIA.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FF0000"/>
                          </a:highlight>
                          <a:latin typeface="+mn-lt"/>
                          <a:ea typeface="+mn-ea"/>
                          <a:cs typeface="+mn-cs"/>
                        </a:rPr>
                        <a:t>High</a:t>
                      </a:r>
                      <a:r>
                        <a:rPr lang="en-US" sz="1200" kern="1200" dirty="0">
                          <a:solidFill>
                            <a:schemeClr val="dk1"/>
                          </a:solidFill>
                          <a:latin typeface="+mn-lt"/>
                          <a:ea typeface="+mn-ea"/>
                          <a:cs typeface="+mn-cs"/>
                        </a:rPr>
                        <a:t> (Exclusive feature for F-FEE)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HW (Alex)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NUC (Thiago)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if this feature will be implemented for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Generate the design and implement this feature</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2551955990"/>
                  </a:ext>
                </a:extLst>
              </a:tr>
            </a:tbl>
          </a:graphicData>
        </a:graphic>
      </p:graphicFrame>
    </p:spTree>
    <p:extLst>
      <p:ext uri="{BB962C8B-B14F-4D97-AF65-F5344CB8AC3E}">
        <p14:creationId xmlns:p14="http://schemas.microsoft.com/office/powerpoint/2010/main" val="22376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B6CBD-5D98-4094-8C8F-81DAE7F394B3}"/>
              </a:ext>
            </a:extLst>
          </p:cNvPr>
          <p:cNvSpPr>
            <a:spLocks noGrp="1"/>
          </p:cNvSpPr>
          <p:nvPr>
            <p:ph type="title"/>
          </p:nvPr>
        </p:nvSpPr>
        <p:spPr>
          <a:xfrm>
            <a:off x="0" y="1299"/>
            <a:ext cx="3009405" cy="1325563"/>
          </a:xfrm>
        </p:spPr>
        <p:txBody>
          <a:bodyPr/>
          <a:lstStyle/>
          <a:p>
            <a:r>
              <a:rPr lang="en-US" dirty="0"/>
              <a:t>Conclusions</a:t>
            </a:r>
          </a:p>
        </p:txBody>
      </p:sp>
      <p:graphicFrame>
        <p:nvGraphicFramePr>
          <p:cNvPr id="4" name="Tabela 4">
            <a:extLst>
              <a:ext uri="{FF2B5EF4-FFF2-40B4-BE49-F238E27FC236}">
                <a16:creationId xmlns:a16="http://schemas.microsoft.com/office/drawing/2014/main" id="{613BD25D-866E-47E9-A6F5-864B0174B5BB}"/>
              </a:ext>
            </a:extLst>
          </p:cNvPr>
          <p:cNvGraphicFramePr>
            <a:graphicFrameLocks noGrp="1"/>
          </p:cNvGraphicFramePr>
          <p:nvPr>
            <p:ph idx="1"/>
            <p:extLst>
              <p:ext uri="{D42A27DB-BD31-4B8C-83A1-F6EECF244321}">
                <p14:modId xmlns:p14="http://schemas.microsoft.com/office/powerpoint/2010/main" val="1838668396"/>
              </p:ext>
            </p:extLst>
          </p:nvPr>
        </p:nvGraphicFramePr>
        <p:xfrm>
          <a:off x="55403" y="1029979"/>
          <a:ext cx="12081193" cy="5242560"/>
        </p:xfrm>
        <a:graphic>
          <a:graphicData uri="http://schemas.openxmlformats.org/drawingml/2006/table">
            <a:tbl>
              <a:tblPr firstRow="1" bandRow="1">
                <a:tableStyleId>{5C22544A-7EE6-4342-B048-85BDC9FD1C3A}</a:tableStyleId>
              </a:tblPr>
              <a:tblGrid>
                <a:gridCol w="489268">
                  <a:extLst>
                    <a:ext uri="{9D8B030D-6E8A-4147-A177-3AD203B41FA5}">
                      <a16:colId xmlns:a16="http://schemas.microsoft.com/office/drawing/2014/main" val="1109758136"/>
                    </a:ext>
                  </a:extLst>
                </a:gridCol>
                <a:gridCol w="977630">
                  <a:extLst>
                    <a:ext uri="{9D8B030D-6E8A-4147-A177-3AD203B41FA5}">
                      <a16:colId xmlns:a16="http://schemas.microsoft.com/office/drawing/2014/main" val="3450217383"/>
                    </a:ext>
                  </a:extLst>
                </a:gridCol>
                <a:gridCol w="3713908">
                  <a:extLst>
                    <a:ext uri="{9D8B030D-6E8A-4147-A177-3AD203B41FA5}">
                      <a16:colId xmlns:a16="http://schemas.microsoft.com/office/drawing/2014/main" val="1530027066"/>
                    </a:ext>
                  </a:extLst>
                </a:gridCol>
                <a:gridCol w="2975966">
                  <a:extLst>
                    <a:ext uri="{9D8B030D-6E8A-4147-A177-3AD203B41FA5}">
                      <a16:colId xmlns:a16="http://schemas.microsoft.com/office/drawing/2014/main" val="3655370933"/>
                    </a:ext>
                  </a:extLst>
                </a:gridCol>
                <a:gridCol w="1588940">
                  <a:extLst>
                    <a:ext uri="{9D8B030D-6E8A-4147-A177-3AD203B41FA5}">
                      <a16:colId xmlns:a16="http://schemas.microsoft.com/office/drawing/2014/main" val="1505826169"/>
                    </a:ext>
                  </a:extLst>
                </a:gridCol>
                <a:gridCol w="2335481">
                  <a:extLst>
                    <a:ext uri="{9D8B030D-6E8A-4147-A177-3AD203B41FA5}">
                      <a16:colId xmlns:a16="http://schemas.microsoft.com/office/drawing/2014/main" val="2726724853"/>
                    </a:ext>
                  </a:extLst>
                </a:gridCol>
              </a:tblGrid>
              <a:tr h="370840">
                <a:tc>
                  <a:txBody>
                    <a:bodyPr/>
                    <a:lstStyle/>
                    <a:p>
                      <a:pPr algn="ctr"/>
                      <a:r>
                        <a:rPr lang="en-US" sz="1200" dirty="0"/>
                        <a:t>#</a:t>
                      </a:r>
                    </a:p>
                  </a:txBody>
                  <a:tcPr anchor="ctr"/>
                </a:tc>
                <a:tc>
                  <a:txBody>
                    <a:bodyPr/>
                    <a:lstStyle/>
                    <a:p>
                      <a:pPr algn="l"/>
                      <a:r>
                        <a:rPr lang="en-US" sz="1200" dirty="0"/>
                        <a:t>Section</a:t>
                      </a:r>
                    </a:p>
                  </a:txBody>
                  <a:tcPr anchor="ctr"/>
                </a:tc>
                <a:tc>
                  <a:txBody>
                    <a:bodyPr/>
                    <a:lstStyle/>
                    <a:p>
                      <a:pPr algn="l"/>
                      <a:r>
                        <a:rPr lang="en-US" sz="1200" dirty="0"/>
                        <a:t>Discrepancy</a:t>
                      </a:r>
                    </a:p>
                  </a:txBody>
                  <a:tcPr anchor="ctr"/>
                </a:tc>
                <a:tc>
                  <a:txBody>
                    <a:bodyPr/>
                    <a:lstStyle/>
                    <a:p>
                      <a:pPr algn="l"/>
                      <a:r>
                        <a:rPr lang="en-US" sz="1200" dirty="0"/>
                        <a:t>Risk Evaluation</a:t>
                      </a:r>
                    </a:p>
                  </a:txBody>
                  <a:tcPr anchor="ctr"/>
                </a:tc>
                <a:tc>
                  <a:txBody>
                    <a:bodyPr/>
                    <a:lstStyle/>
                    <a:p>
                      <a:pPr algn="l"/>
                      <a:r>
                        <a:rPr lang="en-US" sz="1200" dirty="0"/>
                        <a:t>Component(s) Impacted</a:t>
                      </a:r>
                    </a:p>
                  </a:txBody>
                  <a:tcPr anchor="ctr"/>
                </a:tc>
                <a:tc>
                  <a:txBody>
                    <a:bodyPr/>
                    <a:lstStyle/>
                    <a:p>
                      <a:pPr algn="l"/>
                      <a:r>
                        <a:rPr lang="en-US" sz="1200" dirty="0"/>
                        <a:t>Actions Needed</a:t>
                      </a:r>
                    </a:p>
                  </a:txBody>
                  <a:tcPr anchor="ctr"/>
                </a:tc>
                <a:extLst>
                  <a:ext uri="{0D108BD9-81ED-4DB2-BD59-A6C34878D82A}">
                    <a16:rowId xmlns:a16="http://schemas.microsoft.com/office/drawing/2014/main" val="2983258255"/>
                  </a:ext>
                </a:extLst>
              </a:tr>
              <a:tr h="370840">
                <a:tc>
                  <a:txBody>
                    <a:bodyPr/>
                    <a:lstStyle/>
                    <a:p>
                      <a:pPr marL="0" algn="ctr" defTabSz="914400" rtl="0" eaLnBrk="1" latinLnBrk="0" hangingPunct="1"/>
                      <a:r>
                        <a:rPr lang="en-US" sz="1200" kern="1200" dirty="0">
                          <a:solidFill>
                            <a:schemeClr val="dk1"/>
                          </a:solidFill>
                          <a:latin typeface="+mn-lt"/>
                          <a:ea typeface="+mn-ea"/>
                          <a:cs typeface="+mn-cs"/>
                        </a:rPr>
                        <a:t>16</a:t>
                      </a:r>
                    </a:p>
                  </a:txBody>
                  <a:tcPr anchor="ctr"/>
                </a:tc>
                <a:tc>
                  <a:txBody>
                    <a:bodyPr/>
                    <a:lstStyle/>
                    <a:p>
                      <a:pPr marL="0" algn="r" defTabSz="914400" rtl="0" eaLnBrk="1" latinLnBrk="0" hangingPunct="1"/>
                      <a:r>
                        <a:rPr lang="en-US" sz="1000" kern="1200" dirty="0">
                          <a:solidFill>
                            <a:schemeClr val="dk1"/>
                          </a:solidFill>
                          <a:latin typeface="+mn-lt"/>
                          <a:ea typeface="+mn-ea"/>
                          <a:cs typeface="+mn-cs"/>
                        </a:rPr>
                        <a:t>N-FEE housekeeping simulation</a:t>
                      </a:r>
                    </a:p>
                  </a:txBody>
                  <a:tcPr/>
                </a:tc>
                <a:tc>
                  <a:txBody>
                    <a:bodyPr/>
                    <a:lstStyle/>
                    <a:p>
                      <a:pPr marL="0" algn="l" defTabSz="914400" rtl="0" eaLnBrk="1" latinLnBrk="0" hangingPunct="1"/>
                      <a:r>
                        <a:rPr lang="en-US" sz="1000" kern="1200" dirty="0">
                          <a:solidFill>
                            <a:schemeClr val="dk1"/>
                          </a:solidFill>
                          <a:latin typeface="+mn-lt"/>
                          <a:ea typeface="+mn-ea"/>
                          <a:cs typeface="+mn-cs"/>
                        </a:rPr>
                        <a:t>LESIA defines the need to have the frame number register in the HK parameters to be managed. This is not a requirement for DLR. Also the core of the HK data is different between both solutions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(Minor change in the SW, if needed)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R. Napoli:</a:t>
                      </a:r>
                      <a:r>
                        <a:rPr lang="en-US" sz="1200" kern="1200" dirty="0">
                          <a:solidFill>
                            <a:schemeClr val="dk1"/>
                          </a:solidFill>
                          <a:latin typeface="+mn-lt"/>
                          <a:ea typeface="+mn-ea"/>
                          <a:cs typeface="+mn-cs"/>
                        </a:rPr>
                        <a:t> Minor SW change</a:t>
                      </a:r>
                    </a:p>
                  </a:txBody>
                  <a:tcPr anchor="ctr"/>
                </a:tc>
                <a:extLst>
                  <a:ext uri="{0D108BD9-81ED-4DB2-BD59-A6C34878D82A}">
                    <a16:rowId xmlns:a16="http://schemas.microsoft.com/office/drawing/2014/main" val="2187925560"/>
                  </a:ext>
                </a:extLst>
              </a:tr>
              <a:tr h="370840">
                <a:tc>
                  <a:txBody>
                    <a:bodyPr/>
                    <a:lstStyle/>
                    <a:p>
                      <a:pPr marL="0" algn="ctr" defTabSz="914400" rtl="0" eaLnBrk="1" latinLnBrk="0" hangingPunct="1"/>
                      <a:r>
                        <a:rPr lang="en-US" sz="1200" kern="1200" dirty="0">
                          <a:solidFill>
                            <a:schemeClr val="dk1"/>
                          </a:solidFill>
                          <a:latin typeface="+mn-lt"/>
                          <a:ea typeface="+mn-ea"/>
                          <a:cs typeface="+mn-cs"/>
                        </a:rPr>
                        <a:t>17</a:t>
                      </a:r>
                    </a:p>
                  </a:txBody>
                  <a:tcPr anchor="ctr"/>
                </a:tc>
                <a:tc>
                  <a:txBody>
                    <a:bodyPr/>
                    <a:lstStyle/>
                    <a:p>
                      <a:pPr marL="0" algn="r" defTabSz="914400" rtl="0" eaLnBrk="1" latinLnBrk="0" hangingPunct="1"/>
                      <a:r>
                        <a:rPr lang="en-US" sz="1000" kern="1200" dirty="0">
                          <a:solidFill>
                            <a:schemeClr val="dk1"/>
                          </a:solidFill>
                          <a:latin typeface="+mn-lt"/>
                          <a:ea typeface="+mn-ea"/>
                          <a:cs typeface="+mn-cs"/>
                        </a:rPr>
                        <a:t>N-FEE configuration simulation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the expected minimum RMAP configuration for the SimuCam – this is not a requirement for DLR in this URD version, but it is defined in the ICD 0007 D3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(Informative only)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txBody>
                  <a:tcPr anchor="ctr"/>
                </a:tc>
                <a:extLst>
                  <a:ext uri="{0D108BD9-81ED-4DB2-BD59-A6C34878D82A}">
                    <a16:rowId xmlns:a16="http://schemas.microsoft.com/office/drawing/2014/main" val="3666584789"/>
                  </a:ext>
                </a:extLst>
              </a:tr>
              <a:tr h="370840">
                <a:tc>
                  <a:txBody>
                    <a:bodyPr/>
                    <a:lstStyle/>
                    <a:p>
                      <a:pPr marL="0" algn="ctr" defTabSz="914400" rtl="0" eaLnBrk="1" latinLnBrk="0" hangingPunct="1"/>
                      <a:r>
                        <a:rPr lang="en-US" sz="1200" kern="1200" dirty="0">
                          <a:solidFill>
                            <a:schemeClr val="dk1"/>
                          </a:solidFill>
                          <a:latin typeface="+mn-lt"/>
                          <a:ea typeface="+mn-ea"/>
                          <a:cs typeface="+mn-cs"/>
                        </a:rPr>
                        <a:t>18</a:t>
                      </a:r>
                    </a:p>
                  </a:txBody>
                  <a:tcPr anchor="ctr"/>
                </a:tc>
                <a:tc>
                  <a:txBody>
                    <a:bodyPr/>
                    <a:lstStyle/>
                    <a:p>
                      <a:pPr marL="0" algn="r" defTabSz="914400" rtl="0" eaLnBrk="1" latinLnBrk="0" hangingPunct="1"/>
                      <a:r>
                        <a:rPr lang="en-US" sz="1000" kern="1200" dirty="0">
                          <a:solidFill>
                            <a:schemeClr val="dk1"/>
                          </a:solidFill>
                          <a:latin typeface="+mn-lt"/>
                          <a:ea typeface="+mn-ea"/>
                          <a:cs typeface="+mn-cs"/>
                        </a:rPr>
                        <a:t>RMAP register simulation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the expected minimum RMAP configuration for the SimuCam – this is not a requirement for DLR in this URD version, but it is defined in the ICD 0007 D3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(Informative only)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NA</a:t>
                      </a:r>
                    </a:p>
                  </a:txBody>
                  <a:tcPr anchor="ctr"/>
                </a:tc>
                <a:extLst>
                  <a:ext uri="{0D108BD9-81ED-4DB2-BD59-A6C34878D82A}">
                    <a16:rowId xmlns:a16="http://schemas.microsoft.com/office/drawing/2014/main" val="916953035"/>
                  </a:ext>
                </a:extLst>
              </a:tr>
              <a:tr h="370840">
                <a:tc>
                  <a:txBody>
                    <a:bodyPr/>
                    <a:lstStyle/>
                    <a:p>
                      <a:pPr marL="0" algn="ctr" defTabSz="914400" rtl="0" eaLnBrk="1" latinLnBrk="0" hangingPunct="1"/>
                      <a:r>
                        <a:rPr lang="en-US" sz="1200" kern="1200" dirty="0">
                          <a:solidFill>
                            <a:schemeClr val="dk1"/>
                          </a:solidFill>
                          <a:latin typeface="+mn-lt"/>
                          <a:ea typeface="+mn-ea"/>
                          <a:cs typeface="+mn-cs"/>
                        </a:rPr>
                        <a:t>19.1</a:t>
                      </a:r>
                    </a:p>
                  </a:txBody>
                  <a:tcPr anchor="ctr"/>
                </a:tc>
                <a:tc>
                  <a:txBody>
                    <a:bodyPr/>
                    <a:lstStyle/>
                    <a:p>
                      <a:pPr algn="r"/>
                      <a:r>
                        <a:rPr lang="en-US" sz="1000" b="0" dirty="0"/>
                        <a:t>Image and Window content errors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the errors for Image and Window content – this is not a requirement for DLR in this URD version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(If necessary for DLR, it will be implemented before for LESIA)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if this feature will be implemented for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Disable this portion of the SW or check the impacts to live with it (with no activation)</a:t>
                      </a:r>
                    </a:p>
                  </a:txBody>
                  <a:tcPr anchor="ctr"/>
                </a:tc>
                <a:extLst>
                  <a:ext uri="{0D108BD9-81ED-4DB2-BD59-A6C34878D82A}">
                    <a16:rowId xmlns:a16="http://schemas.microsoft.com/office/drawing/2014/main" val="74125290"/>
                  </a:ext>
                </a:extLst>
              </a:tr>
              <a:tr h="370840">
                <a:tc>
                  <a:txBody>
                    <a:bodyPr/>
                    <a:lstStyle/>
                    <a:p>
                      <a:pPr marL="0" algn="ctr" defTabSz="914400" rtl="0" eaLnBrk="1" latinLnBrk="0" hangingPunct="1"/>
                      <a:r>
                        <a:rPr lang="en-US" sz="1200" kern="1200" dirty="0">
                          <a:solidFill>
                            <a:schemeClr val="dk1"/>
                          </a:solidFill>
                          <a:latin typeface="+mn-lt"/>
                          <a:ea typeface="+mn-ea"/>
                          <a:cs typeface="+mn-cs"/>
                        </a:rPr>
                        <a:t>19.2</a:t>
                      </a:r>
                    </a:p>
                  </a:txBody>
                  <a:tcPr anchor="ctr"/>
                </a:tc>
                <a:tc>
                  <a:txBody>
                    <a:bodyPr/>
                    <a:lstStyle/>
                    <a:p>
                      <a:pPr algn="r"/>
                      <a:r>
                        <a:rPr lang="en-US" sz="1000" b="0" dirty="0"/>
                        <a:t>Data packet header error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LESIA defines the errors for data package header – this is not a requirement for DLR in this URD version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(If necessary for DLR, it will be implemented before for LESIA)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E.Marques</a:t>
                      </a:r>
                      <a:r>
                        <a:rPr lang="en-US" sz="1200" b="1" dirty="0"/>
                        <a:t>: </a:t>
                      </a:r>
                      <a:r>
                        <a:rPr lang="en-US" sz="1200" dirty="0"/>
                        <a:t>Confirm with DLR if this feature will be implemented for F-FEE.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If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R.Napoli</a:t>
                      </a:r>
                      <a:r>
                        <a:rPr lang="en-US" sz="1200" b="1" dirty="0"/>
                        <a:t>: </a:t>
                      </a:r>
                      <a:r>
                        <a:rPr lang="en-US" sz="1200" dirty="0"/>
                        <a:t>Disable this portion of the SW or check the impacts to live with it (with no activation)</a:t>
                      </a:r>
                    </a:p>
                  </a:txBody>
                  <a:tcPr anchor="ctr"/>
                </a:tc>
                <a:extLst>
                  <a:ext uri="{0D108BD9-81ED-4DB2-BD59-A6C34878D82A}">
                    <a16:rowId xmlns:a16="http://schemas.microsoft.com/office/drawing/2014/main" val="4101242672"/>
                  </a:ext>
                </a:extLst>
              </a:tr>
              <a:tr h="370840">
                <a:tc>
                  <a:txBody>
                    <a:bodyPr/>
                    <a:lstStyle/>
                    <a:p>
                      <a:pPr marL="0" algn="ctr" defTabSz="914400" rtl="0" eaLnBrk="1" latinLnBrk="0" hangingPunct="1"/>
                      <a:r>
                        <a:rPr lang="en-US" sz="1200" kern="1200" dirty="0">
                          <a:solidFill>
                            <a:schemeClr val="dk1"/>
                          </a:solidFill>
                          <a:latin typeface="+mn-lt"/>
                          <a:ea typeface="+mn-ea"/>
                          <a:cs typeface="+mn-cs"/>
                        </a:rPr>
                        <a:t>20.1</a:t>
                      </a:r>
                    </a:p>
                  </a:txBody>
                  <a:tcPr anchor="ctr"/>
                </a:tc>
                <a:tc>
                  <a:txBody>
                    <a:bodyPr/>
                    <a:lstStyle/>
                    <a:p>
                      <a:pPr algn="r"/>
                      <a:r>
                        <a:rPr lang="en-US" sz="1000" dirty="0"/>
                        <a:t>Status reporting</a:t>
                      </a:r>
                    </a:p>
                  </a:txBody>
                  <a:tcPr/>
                </a:tc>
                <a:tc>
                  <a:txBody>
                    <a:bodyPr/>
                    <a:lstStyle/>
                    <a:p>
                      <a:r>
                        <a:rPr lang="en-US" sz="1000" dirty="0"/>
                        <a:t>MEB global status info are different between LESIA and DLR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highlight>
                            <a:srgbClr val="00FF00"/>
                          </a:highlight>
                          <a:latin typeface="+mn-lt"/>
                          <a:ea typeface="+mn-ea"/>
                          <a:cs typeface="+mn-cs"/>
                        </a:rPr>
                        <a:t>Low</a:t>
                      </a:r>
                      <a:r>
                        <a:rPr lang="en-US" sz="1200" kern="1200" dirty="0">
                          <a:solidFill>
                            <a:schemeClr val="dk1"/>
                          </a:solidFill>
                          <a:latin typeface="+mn-lt"/>
                          <a:ea typeface="+mn-ea"/>
                          <a:cs typeface="+mn-cs"/>
                        </a:rPr>
                        <a:t> (Minor change in the SW, if needed)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SW (Napoli)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R. Napoli:</a:t>
                      </a:r>
                      <a:r>
                        <a:rPr lang="en-US" sz="1200" kern="1200" dirty="0">
                          <a:solidFill>
                            <a:schemeClr val="dk1"/>
                          </a:solidFill>
                          <a:latin typeface="+mn-lt"/>
                          <a:ea typeface="+mn-ea"/>
                          <a:cs typeface="+mn-cs"/>
                        </a:rPr>
                        <a:t> Minor SW change</a:t>
                      </a:r>
                    </a:p>
                  </a:txBody>
                  <a:tcPr anchor="ctr"/>
                </a:tc>
                <a:extLst>
                  <a:ext uri="{0D108BD9-81ED-4DB2-BD59-A6C34878D82A}">
                    <a16:rowId xmlns:a16="http://schemas.microsoft.com/office/drawing/2014/main" val="3141345645"/>
                  </a:ext>
                </a:extLst>
              </a:tr>
            </a:tbl>
          </a:graphicData>
        </a:graphic>
      </p:graphicFrame>
    </p:spTree>
    <p:extLst>
      <p:ext uri="{BB962C8B-B14F-4D97-AF65-F5344CB8AC3E}">
        <p14:creationId xmlns:p14="http://schemas.microsoft.com/office/powerpoint/2010/main" val="1855999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856DE-A28B-4282-918D-7B73867962D1}"/>
              </a:ext>
            </a:extLst>
          </p:cNvPr>
          <p:cNvSpPr>
            <a:spLocks noGrp="1"/>
          </p:cNvSpPr>
          <p:nvPr>
            <p:ph type="title"/>
          </p:nvPr>
        </p:nvSpPr>
        <p:spPr>
          <a:xfrm>
            <a:off x="0" y="0"/>
            <a:ext cx="10515600" cy="1325563"/>
          </a:xfrm>
        </p:spPr>
        <p:txBody>
          <a:bodyPr anchor="t">
            <a:normAutofit/>
          </a:bodyPr>
          <a:lstStyle/>
          <a:p>
            <a:r>
              <a:rPr lang="en-US" dirty="0"/>
              <a:t>Action list </a:t>
            </a:r>
          </a:p>
        </p:txBody>
      </p:sp>
      <p:graphicFrame>
        <p:nvGraphicFramePr>
          <p:cNvPr id="12" name="Diagrama 11">
            <a:extLst>
              <a:ext uri="{FF2B5EF4-FFF2-40B4-BE49-F238E27FC236}">
                <a16:creationId xmlns:a16="http://schemas.microsoft.com/office/drawing/2014/main" id="{E4E90417-01B9-46FE-9FBB-20BB3BC2CFDC}"/>
              </a:ext>
            </a:extLst>
          </p:cNvPr>
          <p:cNvGraphicFramePr/>
          <p:nvPr>
            <p:extLst>
              <p:ext uri="{D42A27DB-BD31-4B8C-83A1-F6EECF244321}">
                <p14:modId xmlns:p14="http://schemas.microsoft.com/office/powerpoint/2010/main" val="1625600891"/>
              </p:ext>
            </p:extLst>
          </p:nvPr>
        </p:nvGraphicFramePr>
        <p:xfrm>
          <a:off x="1400175" y="340783"/>
          <a:ext cx="9725025" cy="6176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o Explicativo: Linha com Borda e Ênfase 13">
            <a:extLst>
              <a:ext uri="{FF2B5EF4-FFF2-40B4-BE49-F238E27FC236}">
                <a16:creationId xmlns:a16="http://schemas.microsoft.com/office/drawing/2014/main" id="{4EB1B46D-23C0-4831-9E2E-97473AB4E423}"/>
              </a:ext>
            </a:extLst>
          </p:cNvPr>
          <p:cNvSpPr/>
          <p:nvPr/>
        </p:nvSpPr>
        <p:spPr>
          <a:xfrm>
            <a:off x="8853488" y="1100534"/>
            <a:ext cx="1863725" cy="1131624"/>
          </a:xfrm>
          <a:prstGeom prst="accentBorderCallout1">
            <a:avLst>
              <a:gd name="adj1" fmla="val 18750"/>
              <a:gd name="adj2" fmla="val -8333"/>
              <a:gd name="adj3" fmla="val -67626"/>
              <a:gd name="adj4" fmla="val -541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err="1"/>
              <a:t>Obs</a:t>
            </a:r>
            <a:r>
              <a:rPr lang="en-US" sz="1000" dirty="0"/>
              <a:t>: All the items listed here and not listed in the SW Adaptation or SW Implementation should stay On Hold</a:t>
            </a:r>
          </a:p>
        </p:txBody>
      </p:sp>
      <p:sp>
        <p:nvSpPr>
          <p:cNvPr id="16" name="Texto Explicativo: Linha com Borda e Ênfase 15">
            <a:extLst>
              <a:ext uri="{FF2B5EF4-FFF2-40B4-BE49-F238E27FC236}">
                <a16:creationId xmlns:a16="http://schemas.microsoft.com/office/drawing/2014/main" id="{9BB30917-5B4D-4E7F-9A24-8594F7D97A45}"/>
              </a:ext>
            </a:extLst>
          </p:cNvPr>
          <p:cNvSpPr/>
          <p:nvPr/>
        </p:nvSpPr>
        <p:spPr>
          <a:xfrm>
            <a:off x="8593136" y="3733800"/>
            <a:ext cx="1693863" cy="892043"/>
          </a:xfrm>
          <a:prstGeom prst="accentBorderCallout1">
            <a:avLst>
              <a:gd name="adj1" fmla="val 18750"/>
              <a:gd name="adj2" fmla="val -8333"/>
              <a:gd name="adj3" fmla="val 22437"/>
              <a:gd name="adj4" fmla="val -388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Content that I understand as feasible for end of January</a:t>
            </a:r>
          </a:p>
        </p:txBody>
      </p:sp>
    </p:spTree>
    <p:extLst>
      <p:ext uri="{BB962C8B-B14F-4D97-AF65-F5344CB8AC3E}">
        <p14:creationId xmlns:p14="http://schemas.microsoft.com/office/powerpoint/2010/main" val="2507716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856DE-A28B-4282-918D-7B73867962D1}"/>
              </a:ext>
            </a:extLst>
          </p:cNvPr>
          <p:cNvSpPr>
            <a:spLocks noGrp="1"/>
          </p:cNvSpPr>
          <p:nvPr>
            <p:ph type="title"/>
          </p:nvPr>
        </p:nvSpPr>
        <p:spPr>
          <a:xfrm>
            <a:off x="666750" y="945036"/>
            <a:ext cx="5451066" cy="703566"/>
          </a:xfrm>
        </p:spPr>
        <p:txBody>
          <a:bodyPr anchor="t">
            <a:normAutofit/>
          </a:bodyPr>
          <a:lstStyle/>
          <a:p>
            <a:pPr algn="ctr"/>
            <a:r>
              <a:rPr lang="en-US" dirty="0"/>
              <a:t>Documents Evaluated</a:t>
            </a:r>
          </a:p>
        </p:txBody>
      </p:sp>
      <p:cxnSp>
        <p:nvCxnSpPr>
          <p:cNvPr id="5" name="Conector reto 4">
            <a:extLst>
              <a:ext uri="{FF2B5EF4-FFF2-40B4-BE49-F238E27FC236}">
                <a16:creationId xmlns:a16="http://schemas.microsoft.com/office/drawing/2014/main" id="{9F2EFF85-238B-44A6-9381-E1FEA772B6BB}"/>
              </a:ext>
            </a:extLst>
          </p:cNvPr>
          <p:cNvCxnSpPr/>
          <p:nvPr/>
        </p:nvCxnSpPr>
        <p:spPr>
          <a:xfrm>
            <a:off x="3483371" y="2047875"/>
            <a:ext cx="0" cy="3486150"/>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Conector reto 5">
            <a:extLst>
              <a:ext uri="{FF2B5EF4-FFF2-40B4-BE49-F238E27FC236}">
                <a16:creationId xmlns:a16="http://schemas.microsoft.com/office/drawing/2014/main" id="{BD338385-B698-4C54-A4DF-F2E83CA60458}"/>
              </a:ext>
            </a:extLst>
          </p:cNvPr>
          <p:cNvCxnSpPr>
            <a:cxnSpLocks/>
          </p:cNvCxnSpPr>
          <p:nvPr/>
        </p:nvCxnSpPr>
        <p:spPr>
          <a:xfrm rot="16200000">
            <a:off x="3483371" y="2047876"/>
            <a:ext cx="0" cy="3486150"/>
          </a:xfrm>
          <a:prstGeom prst="line">
            <a:avLst/>
          </a:prstGeom>
          <a:ln w="38100"/>
        </p:spPr>
        <p:style>
          <a:lnRef idx="1">
            <a:schemeClr val="dk1"/>
          </a:lnRef>
          <a:fillRef idx="0">
            <a:schemeClr val="dk1"/>
          </a:fillRef>
          <a:effectRef idx="0">
            <a:schemeClr val="dk1"/>
          </a:effectRef>
          <a:fontRef idx="minor">
            <a:schemeClr val="tx1"/>
          </a:fontRef>
        </p:style>
      </p:cxnSp>
      <p:graphicFrame>
        <p:nvGraphicFramePr>
          <p:cNvPr id="7" name="Objeto 6">
            <a:extLst>
              <a:ext uri="{FF2B5EF4-FFF2-40B4-BE49-F238E27FC236}">
                <a16:creationId xmlns:a16="http://schemas.microsoft.com/office/drawing/2014/main" id="{E79743E9-6C76-47A2-9C86-32FDC29EBA94}"/>
              </a:ext>
            </a:extLst>
          </p:cNvPr>
          <p:cNvGraphicFramePr>
            <a:graphicFrameLocks noChangeAspect="1"/>
          </p:cNvGraphicFramePr>
          <p:nvPr>
            <p:extLst>
              <p:ext uri="{D42A27DB-BD31-4B8C-83A1-F6EECF244321}">
                <p14:modId xmlns:p14="http://schemas.microsoft.com/office/powerpoint/2010/main" val="728525509"/>
              </p:ext>
            </p:extLst>
          </p:nvPr>
        </p:nvGraphicFramePr>
        <p:xfrm>
          <a:off x="1810146" y="2628902"/>
          <a:ext cx="1470025" cy="774698"/>
        </p:xfrm>
        <a:graphic>
          <a:graphicData uri="http://schemas.openxmlformats.org/presentationml/2006/ole">
            <mc:AlternateContent xmlns:mc="http://schemas.openxmlformats.org/markup-compatibility/2006">
              <mc:Choice xmlns:v="urn:schemas-microsoft-com:vml" Requires="v">
                <p:oleObj spid="_x0000_s1026" name="Objeto de Shell de Gerenciador" showAsIcon="1" r:id="rId3" imgW="2728440" imgH="349200" progId="Package">
                  <p:embed/>
                </p:oleObj>
              </mc:Choice>
              <mc:Fallback>
                <p:oleObj name="Objeto de Shell de Gerenciador" showAsIcon="1" r:id="rId3" imgW="2728440" imgH="349200" progId="Package">
                  <p:embed/>
                  <p:pic>
                    <p:nvPicPr>
                      <p:cNvPr id="7" name="Objeto 6">
                        <a:extLst>
                          <a:ext uri="{FF2B5EF4-FFF2-40B4-BE49-F238E27FC236}">
                            <a16:creationId xmlns:a16="http://schemas.microsoft.com/office/drawing/2014/main" id="{E79743E9-6C76-47A2-9C86-32FDC29EBA94}"/>
                          </a:ext>
                        </a:extLst>
                      </p:cNvPr>
                      <p:cNvPicPr/>
                      <p:nvPr/>
                    </p:nvPicPr>
                    <p:blipFill>
                      <a:blip r:embed="rId4"/>
                      <a:stretch>
                        <a:fillRect/>
                      </a:stretch>
                    </p:blipFill>
                    <p:spPr>
                      <a:xfrm>
                        <a:off x="1810146" y="2628902"/>
                        <a:ext cx="1470025" cy="774698"/>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77C1B412-8989-433D-8485-7916276FE646}"/>
              </a:ext>
            </a:extLst>
          </p:cNvPr>
          <p:cNvGraphicFramePr>
            <a:graphicFrameLocks noChangeAspect="1"/>
          </p:cNvGraphicFramePr>
          <p:nvPr>
            <p:extLst>
              <p:ext uri="{D42A27DB-BD31-4B8C-83A1-F6EECF244321}">
                <p14:modId xmlns:p14="http://schemas.microsoft.com/office/powerpoint/2010/main" val="3638397530"/>
              </p:ext>
            </p:extLst>
          </p:nvPr>
        </p:nvGraphicFramePr>
        <p:xfrm>
          <a:off x="3767535" y="2695592"/>
          <a:ext cx="1174748" cy="708008"/>
        </p:xfrm>
        <a:graphic>
          <a:graphicData uri="http://schemas.openxmlformats.org/presentationml/2006/ole">
            <mc:AlternateContent xmlns:mc="http://schemas.openxmlformats.org/markup-compatibility/2006">
              <mc:Choice xmlns:v="urn:schemas-microsoft-com:vml" Requires="v">
                <p:oleObj spid="_x0000_s1027" name="Objeto de Shell de Gerenciador" showAsIcon="1" r:id="rId5" imgW="3012120" imgH="349200" progId="Package">
                  <p:embed/>
                </p:oleObj>
              </mc:Choice>
              <mc:Fallback>
                <p:oleObj name="Objeto de Shell de Gerenciador" showAsIcon="1" r:id="rId5" imgW="3012120" imgH="349200" progId="Package">
                  <p:embed/>
                  <p:pic>
                    <p:nvPicPr>
                      <p:cNvPr id="8" name="Objeto 7">
                        <a:extLst>
                          <a:ext uri="{FF2B5EF4-FFF2-40B4-BE49-F238E27FC236}">
                            <a16:creationId xmlns:a16="http://schemas.microsoft.com/office/drawing/2014/main" id="{77C1B412-8989-433D-8485-7916276FE646}"/>
                          </a:ext>
                        </a:extLst>
                      </p:cNvPr>
                      <p:cNvPicPr/>
                      <p:nvPr/>
                    </p:nvPicPr>
                    <p:blipFill>
                      <a:blip r:embed="rId6"/>
                      <a:stretch>
                        <a:fillRect/>
                      </a:stretch>
                    </p:blipFill>
                    <p:spPr>
                      <a:xfrm>
                        <a:off x="3767535" y="2695592"/>
                        <a:ext cx="1174748" cy="708008"/>
                      </a:xfrm>
                      <a:prstGeom prst="rect">
                        <a:avLst/>
                      </a:prstGeom>
                    </p:spPr>
                  </p:pic>
                </p:oleObj>
              </mc:Fallback>
            </mc:AlternateContent>
          </a:graphicData>
        </a:graphic>
      </p:graphicFrame>
      <p:sp>
        <p:nvSpPr>
          <p:cNvPr id="9" name="CaixaDeTexto 8">
            <a:extLst>
              <a:ext uri="{FF2B5EF4-FFF2-40B4-BE49-F238E27FC236}">
                <a16:creationId xmlns:a16="http://schemas.microsoft.com/office/drawing/2014/main" id="{E71C36C1-A515-4D5F-A253-23C74BDDDC36}"/>
              </a:ext>
            </a:extLst>
          </p:cNvPr>
          <p:cNvSpPr txBox="1"/>
          <p:nvPr/>
        </p:nvSpPr>
        <p:spPr>
          <a:xfrm>
            <a:off x="2101452" y="1852383"/>
            <a:ext cx="904873" cy="369332"/>
          </a:xfrm>
          <a:prstGeom prst="rect">
            <a:avLst/>
          </a:prstGeom>
          <a:noFill/>
        </p:spPr>
        <p:txBody>
          <a:bodyPr wrap="square" rtlCol="0">
            <a:spAutoFit/>
          </a:bodyPr>
          <a:lstStyle/>
          <a:p>
            <a:pPr algn="ctr"/>
            <a:r>
              <a:rPr lang="en-US" dirty="0"/>
              <a:t>LESIA</a:t>
            </a:r>
          </a:p>
        </p:txBody>
      </p:sp>
      <p:sp>
        <p:nvSpPr>
          <p:cNvPr id="10" name="CaixaDeTexto 9">
            <a:extLst>
              <a:ext uri="{FF2B5EF4-FFF2-40B4-BE49-F238E27FC236}">
                <a16:creationId xmlns:a16="http://schemas.microsoft.com/office/drawing/2014/main" id="{5B6E4501-491A-4454-9203-0D13740C5FA5}"/>
              </a:ext>
            </a:extLst>
          </p:cNvPr>
          <p:cNvSpPr txBox="1"/>
          <p:nvPr/>
        </p:nvSpPr>
        <p:spPr>
          <a:xfrm>
            <a:off x="3902472" y="1816658"/>
            <a:ext cx="904873" cy="369332"/>
          </a:xfrm>
          <a:prstGeom prst="rect">
            <a:avLst/>
          </a:prstGeom>
          <a:noFill/>
        </p:spPr>
        <p:txBody>
          <a:bodyPr wrap="square" rtlCol="0">
            <a:spAutoFit/>
          </a:bodyPr>
          <a:lstStyle/>
          <a:p>
            <a:pPr algn="ctr"/>
            <a:r>
              <a:rPr lang="en-US" dirty="0"/>
              <a:t>DLR</a:t>
            </a:r>
          </a:p>
        </p:txBody>
      </p:sp>
      <p:sp>
        <p:nvSpPr>
          <p:cNvPr id="11" name="CaixaDeTexto 10">
            <a:extLst>
              <a:ext uri="{FF2B5EF4-FFF2-40B4-BE49-F238E27FC236}">
                <a16:creationId xmlns:a16="http://schemas.microsoft.com/office/drawing/2014/main" id="{5640EAF7-EBE7-4D16-92A9-97833B21D0EE}"/>
              </a:ext>
            </a:extLst>
          </p:cNvPr>
          <p:cNvSpPr txBox="1"/>
          <p:nvPr/>
        </p:nvSpPr>
        <p:spPr>
          <a:xfrm>
            <a:off x="666750" y="2831585"/>
            <a:ext cx="904873" cy="369332"/>
          </a:xfrm>
          <a:prstGeom prst="rect">
            <a:avLst/>
          </a:prstGeom>
          <a:noFill/>
        </p:spPr>
        <p:txBody>
          <a:bodyPr wrap="square" rtlCol="0">
            <a:spAutoFit/>
          </a:bodyPr>
          <a:lstStyle/>
          <a:p>
            <a:pPr algn="ctr"/>
            <a:r>
              <a:rPr lang="en-US" dirty="0"/>
              <a:t>URD</a:t>
            </a:r>
          </a:p>
        </p:txBody>
      </p:sp>
      <p:sp>
        <p:nvSpPr>
          <p:cNvPr id="12" name="CaixaDeTexto 11">
            <a:extLst>
              <a:ext uri="{FF2B5EF4-FFF2-40B4-BE49-F238E27FC236}">
                <a16:creationId xmlns:a16="http://schemas.microsoft.com/office/drawing/2014/main" id="{D660B5DE-E33B-4B54-9D5F-D43CAA30894C}"/>
              </a:ext>
            </a:extLst>
          </p:cNvPr>
          <p:cNvSpPr txBox="1"/>
          <p:nvPr/>
        </p:nvSpPr>
        <p:spPr>
          <a:xfrm>
            <a:off x="666750" y="4342331"/>
            <a:ext cx="904873" cy="369332"/>
          </a:xfrm>
          <a:prstGeom prst="rect">
            <a:avLst/>
          </a:prstGeom>
          <a:noFill/>
        </p:spPr>
        <p:txBody>
          <a:bodyPr wrap="square" rtlCol="0">
            <a:spAutoFit/>
          </a:bodyPr>
          <a:lstStyle/>
          <a:p>
            <a:pPr algn="ctr"/>
            <a:r>
              <a:rPr lang="en-US" dirty="0"/>
              <a:t>ICD</a:t>
            </a:r>
          </a:p>
        </p:txBody>
      </p:sp>
      <p:sp>
        <p:nvSpPr>
          <p:cNvPr id="15" name="Título 1">
            <a:extLst>
              <a:ext uri="{FF2B5EF4-FFF2-40B4-BE49-F238E27FC236}">
                <a16:creationId xmlns:a16="http://schemas.microsoft.com/office/drawing/2014/main" id="{17637F62-AE34-4BA1-BB08-71DA1559D658}"/>
              </a:ext>
            </a:extLst>
          </p:cNvPr>
          <p:cNvSpPr txBox="1">
            <a:spLocks/>
          </p:cNvSpPr>
          <p:nvPr/>
        </p:nvSpPr>
        <p:spPr>
          <a:xfrm>
            <a:off x="5907483" y="945036"/>
            <a:ext cx="5451066" cy="7035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Evaluation Premises</a:t>
            </a:r>
          </a:p>
        </p:txBody>
      </p:sp>
      <p:cxnSp>
        <p:nvCxnSpPr>
          <p:cNvPr id="17" name="Conector reto 16">
            <a:extLst>
              <a:ext uri="{FF2B5EF4-FFF2-40B4-BE49-F238E27FC236}">
                <a16:creationId xmlns:a16="http://schemas.microsoft.com/office/drawing/2014/main" id="{BD5FA2EA-BDF0-4250-8A38-DF82798A1DB3}"/>
              </a:ext>
            </a:extLst>
          </p:cNvPr>
          <p:cNvCxnSpPr/>
          <p:nvPr/>
        </p:nvCxnSpPr>
        <p:spPr>
          <a:xfrm>
            <a:off x="6117816" y="485775"/>
            <a:ext cx="0" cy="5943600"/>
          </a:xfrm>
          <a:prstGeom prst="line">
            <a:avLst/>
          </a:prstGeom>
        </p:spPr>
        <p:style>
          <a:lnRef idx="1">
            <a:schemeClr val="dk1"/>
          </a:lnRef>
          <a:fillRef idx="0">
            <a:schemeClr val="dk1"/>
          </a:fillRef>
          <a:effectRef idx="0">
            <a:schemeClr val="dk1"/>
          </a:effectRef>
          <a:fontRef idx="minor">
            <a:schemeClr val="tx1"/>
          </a:fontRef>
        </p:style>
      </p:cxnSp>
      <p:sp>
        <p:nvSpPr>
          <p:cNvPr id="18" name="CaixaDeTexto 17">
            <a:extLst>
              <a:ext uri="{FF2B5EF4-FFF2-40B4-BE49-F238E27FC236}">
                <a16:creationId xmlns:a16="http://schemas.microsoft.com/office/drawing/2014/main" id="{8580A4F7-BE32-425A-B0AA-4BBD8D275705}"/>
              </a:ext>
            </a:extLst>
          </p:cNvPr>
          <p:cNvSpPr txBox="1"/>
          <p:nvPr/>
        </p:nvSpPr>
        <p:spPr>
          <a:xfrm>
            <a:off x="6457166" y="1723589"/>
            <a:ext cx="5591952" cy="4801314"/>
          </a:xfrm>
          <a:prstGeom prst="rect">
            <a:avLst/>
          </a:prstGeom>
          <a:noFill/>
        </p:spPr>
        <p:txBody>
          <a:bodyPr wrap="square" rtlCol="0">
            <a:spAutoFit/>
          </a:bodyPr>
          <a:lstStyle/>
          <a:p>
            <a:pPr marL="285750" indent="-285750">
              <a:buFont typeface="Wingdings" panose="05000000000000000000" pitchFamily="2" charset="2"/>
              <a:buChar char="q"/>
            </a:pPr>
            <a:r>
              <a:rPr lang="en-US" dirty="0"/>
              <a:t>The development head is the LESIA solution. </a:t>
            </a:r>
          </a:p>
          <a:p>
            <a:pPr marL="742950" lvl="1" indent="-285750">
              <a:buFont typeface="Arial" panose="020B0604020202020204" pitchFamily="34" charset="0"/>
              <a:buChar char="•"/>
            </a:pPr>
            <a:r>
              <a:rPr lang="en-US" dirty="0"/>
              <a:t>If the requirement is listed in both versions of the documents, is understood that LESIA SW will have it first, with no development impact for DLR.</a:t>
            </a:r>
          </a:p>
          <a:p>
            <a:pPr marL="285750" indent="-285750">
              <a:buFont typeface="Wingdings" panose="05000000000000000000" pitchFamily="2" charset="2"/>
              <a:buChar char="q"/>
            </a:pPr>
            <a:r>
              <a:rPr lang="en-US" dirty="0"/>
              <a:t>Inclusion or deletion of MEB or FEE modes impact directly the data source (NUC).</a:t>
            </a:r>
          </a:p>
          <a:p>
            <a:pPr marL="742950" lvl="1" indent="-285750">
              <a:buFont typeface="Arial" panose="020B0604020202020204" pitchFamily="34" charset="0"/>
              <a:buChar char="•"/>
            </a:pPr>
            <a:r>
              <a:rPr lang="en-US" dirty="0"/>
              <a:t>The SW impact in these cases will be considered as “low”, as this kind of change was already implemented in the last delivery (R1+)</a:t>
            </a:r>
          </a:p>
          <a:p>
            <a:pPr marL="285750" indent="-285750">
              <a:buFont typeface="Wingdings" panose="05000000000000000000" pitchFamily="2" charset="2"/>
              <a:buChar char="q"/>
            </a:pPr>
            <a:r>
              <a:rPr lang="en-US" dirty="0"/>
              <a:t>ICD was reviewed as a concept (not requirement by requirement), due to its characteristics:</a:t>
            </a:r>
          </a:p>
          <a:p>
            <a:pPr marL="742950" lvl="1" indent="-285750">
              <a:buFont typeface="Arial" panose="020B0604020202020204" pitchFamily="34" charset="0"/>
              <a:buChar char="•"/>
            </a:pPr>
            <a:r>
              <a:rPr lang="en-US" dirty="0"/>
              <a:t>The RMAP Map is implemented and managed by R. França – No impact in SW</a:t>
            </a:r>
          </a:p>
          <a:p>
            <a:pPr marL="742950" lvl="1" indent="-285750">
              <a:buFont typeface="Arial" panose="020B0604020202020204" pitchFamily="34" charset="0"/>
              <a:buChar char="•"/>
            </a:pPr>
            <a:r>
              <a:rPr lang="en-US" dirty="0"/>
              <a:t>The SW change needed after a RMAP Map change will be considered as “low”, as this kind of change was already implemented in the last delivery (R1+)</a:t>
            </a:r>
          </a:p>
        </p:txBody>
      </p:sp>
      <p:graphicFrame>
        <p:nvGraphicFramePr>
          <p:cNvPr id="19" name="Objeto 18">
            <a:extLst>
              <a:ext uri="{FF2B5EF4-FFF2-40B4-BE49-F238E27FC236}">
                <a16:creationId xmlns:a16="http://schemas.microsoft.com/office/drawing/2014/main" id="{F74E92DD-34B2-4BB9-AF23-58A8AF0FF25E}"/>
              </a:ext>
            </a:extLst>
          </p:cNvPr>
          <p:cNvGraphicFramePr>
            <a:graphicFrameLocks noChangeAspect="1"/>
          </p:cNvGraphicFramePr>
          <p:nvPr>
            <p:extLst>
              <p:ext uri="{D42A27DB-BD31-4B8C-83A1-F6EECF244321}">
                <p14:modId xmlns:p14="http://schemas.microsoft.com/office/powerpoint/2010/main" val="1314037989"/>
              </p:ext>
            </p:extLst>
          </p:nvPr>
        </p:nvGraphicFramePr>
        <p:xfrm>
          <a:off x="3646227" y="4178301"/>
          <a:ext cx="1457030" cy="732575"/>
        </p:xfrm>
        <a:graphic>
          <a:graphicData uri="http://schemas.openxmlformats.org/presentationml/2006/ole">
            <mc:AlternateContent xmlns:mc="http://schemas.openxmlformats.org/markup-compatibility/2006">
              <mc:Choice xmlns:v="urn:schemas-microsoft-com:vml" Requires="v">
                <p:oleObj spid="_x0000_s1028" name="Objeto de Shell de Gerenciador" showAsIcon="1" r:id="rId7" imgW="2818800" imgH="349200" progId="Package">
                  <p:embed/>
                </p:oleObj>
              </mc:Choice>
              <mc:Fallback>
                <p:oleObj name="Objeto de Shell de Gerenciador" showAsIcon="1" r:id="rId7" imgW="2818800" imgH="349200" progId="Package">
                  <p:embed/>
                  <p:pic>
                    <p:nvPicPr>
                      <p:cNvPr id="19" name="Objeto 18">
                        <a:extLst>
                          <a:ext uri="{FF2B5EF4-FFF2-40B4-BE49-F238E27FC236}">
                            <a16:creationId xmlns:a16="http://schemas.microsoft.com/office/drawing/2014/main" id="{F74E92DD-34B2-4BB9-AF23-58A8AF0FF25E}"/>
                          </a:ext>
                        </a:extLst>
                      </p:cNvPr>
                      <p:cNvPicPr/>
                      <p:nvPr/>
                    </p:nvPicPr>
                    <p:blipFill>
                      <a:blip r:embed="rId8"/>
                      <a:stretch>
                        <a:fillRect/>
                      </a:stretch>
                    </p:blipFill>
                    <p:spPr>
                      <a:xfrm>
                        <a:off x="3646227" y="4178301"/>
                        <a:ext cx="1457030" cy="732575"/>
                      </a:xfrm>
                      <a:prstGeom prst="rect">
                        <a:avLst/>
                      </a:prstGeom>
                    </p:spPr>
                  </p:pic>
                </p:oleObj>
              </mc:Fallback>
            </mc:AlternateContent>
          </a:graphicData>
        </a:graphic>
      </p:graphicFrame>
      <p:graphicFrame>
        <p:nvGraphicFramePr>
          <p:cNvPr id="20" name="Objeto 19">
            <a:extLst>
              <a:ext uri="{FF2B5EF4-FFF2-40B4-BE49-F238E27FC236}">
                <a16:creationId xmlns:a16="http://schemas.microsoft.com/office/drawing/2014/main" id="{CD9C8606-DFFE-43E2-B778-FE0F946E9A98}"/>
              </a:ext>
            </a:extLst>
          </p:cNvPr>
          <p:cNvGraphicFramePr>
            <a:graphicFrameLocks noChangeAspect="1"/>
          </p:cNvGraphicFramePr>
          <p:nvPr>
            <p:extLst>
              <p:ext uri="{D42A27DB-BD31-4B8C-83A1-F6EECF244321}">
                <p14:modId xmlns:p14="http://schemas.microsoft.com/office/powerpoint/2010/main" val="340708851"/>
              </p:ext>
            </p:extLst>
          </p:nvPr>
        </p:nvGraphicFramePr>
        <p:xfrm>
          <a:off x="1787255" y="4143117"/>
          <a:ext cx="1603156" cy="767759"/>
        </p:xfrm>
        <a:graphic>
          <a:graphicData uri="http://schemas.openxmlformats.org/presentationml/2006/ole">
            <mc:AlternateContent xmlns:mc="http://schemas.openxmlformats.org/markup-compatibility/2006">
              <mc:Choice xmlns:v="urn:schemas-microsoft-com:vml" Requires="v">
                <p:oleObj spid="_x0000_s1029" name="Objeto de Shell de Gerenciador" showAsIcon="1" r:id="rId9" imgW="1973880" imgH="349200" progId="Package">
                  <p:embed/>
                </p:oleObj>
              </mc:Choice>
              <mc:Fallback>
                <p:oleObj name="Objeto de Shell de Gerenciador" showAsIcon="1" r:id="rId9" imgW="1973880" imgH="349200" progId="Package">
                  <p:embed/>
                  <p:pic>
                    <p:nvPicPr>
                      <p:cNvPr id="20" name="Objeto 19">
                        <a:extLst>
                          <a:ext uri="{FF2B5EF4-FFF2-40B4-BE49-F238E27FC236}">
                            <a16:creationId xmlns:a16="http://schemas.microsoft.com/office/drawing/2014/main" id="{CD9C8606-DFFE-43E2-B778-FE0F946E9A98}"/>
                          </a:ext>
                        </a:extLst>
                      </p:cNvPr>
                      <p:cNvPicPr/>
                      <p:nvPr/>
                    </p:nvPicPr>
                    <p:blipFill>
                      <a:blip r:embed="rId10"/>
                      <a:stretch>
                        <a:fillRect/>
                      </a:stretch>
                    </p:blipFill>
                    <p:spPr>
                      <a:xfrm>
                        <a:off x="1787255" y="4143117"/>
                        <a:ext cx="1603156" cy="767759"/>
                      </a:xfrm>
                      <a:prstGeom prst="rect">
                        <a:avLst/>
                      </a:prstGeom>
                    </p:spPr>
                  </p:pic>
                </p:oleObj>
              </mc:Fallback>
            </mc:AlternateContent>
          </a:graphicData>
        </a:graphic>
      </p:graphicFrame>
    </p:spTree>
    <p:extLst>
      <p:ext uri="{BB962C8B-B14F-4D97-AF65-F5344CB8AC3E}">
        <p14:creationId xmlns:p14="http://schemas.microsoft.com/office/powerpoint/2010/main" val="4124076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856DE-A28B-4282-918D-7B73867962D1}"/>
              </a:ext>
            </a:extLst>
          </p:cNvPr>
          <p:cNvSpPr>
            <a:spLocks noGrp="1"/>
          </p:cNvSpPr>
          <p:nvPr>
            <p:ph type="title"/>
          </p:nvPr>
        </p:nvSpPr>
        <p:spPr>
          <a:xfrm>
            <a:off x="666750" y="945036"/>
            <a:ext cx="5451066" cy="703566"/>
          </a:xfrm>
        </p:spPr>
        <p:txBody>
          <a:bodyPr anchor="t">
            <a:normAutofit/>
          </a:bodyPr>
          <a:lstStyle/>
          <a:p>
            <a:pPr algn="ctr"/>
            <a:r>
              <a:rPr lang="en-US" dirty="0"/>
              <a:t>LESIA Architecture (V2)</a:t>
            </a:r>
          </a:p>
        </p:txBody>
      </p:sp>
      <p:pic>
        <p:nvPicPr>
          <p:cNvPr id="3" name="Imagem 2">
            <a:extLst>
              <a:ext uri="{FF2B5EF4-FFF2-40B4-BE49-F238E27FC236}">
                <a16:creationId xmlns:a16="http://schemas.microsoft.com/office/drawing/2014/main" id="{0EBA78B3-FCE2-4264-96F0-2BAF7CE8F1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4189" y="1743075"/>
            <a:ext cx="9067253" cy="4857750"/>
          </a:xfrm>
          <a:prstGeom prst="rect">
            <a:avLst/>
          </a:prstGeom>
        </p:spPr>
      </p:pic>
    </p:spTree>
    <p:extLst>
      <p:ext uri="{BB962C8B-B14F-4D97-AF65-F5344CB8AC3E}">
        <p14:creationId xmlns:p14="http://schemas.microsoft.com/office/powerpoint/2010/main" val="1320317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856DE-A28B-4282-918D-7B73867962D1}"/>
              </a:ext>
            </a:extLst>
          </p:cNvPr>
          <p:cNvSpPr>
            <a:spLocks noGrp="1"/>
          </p:cNvSpPr>
          <p:nvPr>
            <p:ph type="title"/>
          </p:nvPr>
        </p:nvSpPr>
        <p:spPr>
          <a:xfrm>
            <a:off x="666749" y="945036"/>
            <a:ext cx="6524625" cy="703566"/>
          </a:xfrm>
        </p:spPr>
        <p:txBody>
          <a:bodyPr anchor="t">
            <a:normAutofit/>
          </a:bodyPr>
          <a:lstStyle/>
          <a:p>
            <a:pPr algn="ctr"/>
            <a:r>
              <a:rPr lang="en-US" dirty="0"/>
              <a:t>DLR Architecture (V2 based)</a:t>
            </a:r>
          </a:p>
        </p:txBody>
      </p:sp>
      <p:pic>
        <p:nvPicPr>
          <p:cNvPr id="3" name="Imagem 2">
            <a:extLst>
              <a:ext uri="{FF2B5EF4-FFF2-40B4-BE49-F238E27FC236}">
                <a16:creationId xmlns:a16="http://schemas.microsoft.com/office/drawing/2014/main" id="{0EBA78B3-FCE2-4264-96F0-2BAF7CE8F1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4189" y="1743075"/>
            <a:ext cx="9067253" cy="4857750"/>
          </a:xfrm>
          <a:prstGeom prst="rect">
            <a:avLst/>
          </a:prstGeom>
        </p:spPr>
      </p:pic>
      <p:sp>
        <p:nvSpPr>
          <p:cNvPr id="4" name="Sinal de Multiplicação 3">
            <a:extLst>
              <a:ext uri="{FF2B5EF4-FFF2-40B4-BE49-F238E27FC236}">
                <a16:creationId xmlns:a16="http://schemas.microsoft.com/office/drawing/2014/main" id="{E3D26ACF-9103-4722-9881-45B9B0A014F7}"/>
              </a:ext>
            </a:extLst>
          </p:cNvPr>
          <p:cNvSpPr/>
          <p:nvPr/>
        </p:nvSpPr>
        <p:spPr>
          <a:xfrm>
            <a:off x="5574890" y="2782077"/>
            <a:ext cx="1085850" cy="9429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DEB</a:t>
            </a:r>
          </a:p>
        </p:txBody>
      </p:sp>
      <p:sp>
        <p:nvSpPr>
          <p:cNvPr id="5" name="Sinal de Multiplicação 4">
            <a:extLst>
              <a:ext uri="{FF2B5EF4-FFF2-40B4-BE49-F238E27FC236}">
                <a16:creationId xmlns:a16="http://schemas.microsoft.com/office/drawing/2014/main" id="{7DFB47FA-E354-456E-86EB-2F76EA58F7B2}"/>
              </a:ext>
            </a:extLst>
          </p:cNvPr>
          <p:cNvSpPr/>
          <p:nvPr/>
        </p:nvSpPr>
        <p:spPr>
          <a:xfrm>
            <a:off x="8394290" y="3263089"/>
            <a:ext cx="1085850" cy="9429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AEB1</a:t>
            </a:r>
          </a:p>
        </p:txBody>
      </p:sp>
      <p:sp>
        <p:nvSpPr>
          <p:cNvPr id="6" name="Sinal de Multiplicação 5">
            <a:extLst>
              <a:ext uri="{FF2B5EF4-FFF2-40B4-BE49-F238E27FC236}">
                <a16:creationId xmlns:a16="http://schemas.microsoft.com/office/drawing/2014/main" id="{C7DA4678-6D9A-44E2-997D-D88990CCBF79}"/>
              </a:ext>
            </a:extLst>
          </p:cNvPr>
          <p:cNvSpPr/>
          <p:nvPr/>
        </p:nvSpPr>
        <p:spPr>
          <a:xfrm>
            <a:off x="8394290" y="3988982"/>
            <a:ext cx="1085850" cy="9429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AEB2</a:t>
            </a:r>
          </a:p>
        </p:txBody>
      </p:sp>
      <p:sp>
        <p:nvSpPr>
          <p:cNvPr id="9" name="Sinal de Multiplicação 8">
            <a:extLst>
              <a:ext uri="{FF2B5EF4-FFF2-40B4-BE49-F238E27FC236}">
                <a16:creationId xmlns:a16="http://schemas.microsoft.com/office/drawing/2014/main" id="{2621D9C1-1AE1-4C0F-A7B6-1DDBC37F1BFD}"/>
              </a:ext>
            </a:extLst>
          </p:cNvPr>
          <p:cNvSpPr/>
          <p:nvPr/>
        </p:nvSpPr>
        <p:spPr>
          <a:xfrm>
            <a:off x="8394290" y="5112932"/>
            <a:ext cx="1085850" cy="9429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AEBN</a:t>
            </a:r>
          </a:p>
        </p:txBody>
      </p:sp>
      <p:sp>
        <p:nvSpPr>
          <p:cNvPr id="10" name="Sinal de Multiplicação 9">
            <a:extLst>
              <a:ext uri="{FF2B5EF4-FFF2-40B4-BE49-F238E27FC236}">
                <a16:creationId xmlns:a16="http://schemas.microsoft.com/office/drawing/2014/main" id="{74E4139A-F0C8-44C4-98C0-2B2D3E72C33E}"/>
              </a:ext>
            </a:extLst>
          </p:cNvPr>
          <p:cNvSpPr/>
          <p:nvPr/>
        </p:nvSpPr>
        <p:spPr>
          <a:xfrm>
            <a:off x="4879565" y="4143375"/>
            <a:ext cx="1085850" cy="9429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SYNC</a:t>
            </a:r>
          </a:p>
        </p:txBody>
      </p:sp>
    </p:spTree>
    <p:extLst>
      <p:ext uri="{BB962C8B-B14F-4D97-AF65-F5344CB8AC3E}">
        <p14:creationId xmlns:p14="http://schemas.microsoft.com/office/powerpoint/2010/main" val="2301099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F1A38F-30DA-4324-A6D8-2E3723777F40}"/>
              </a:ext>
            </a:extLst>
          </p:cNvPr>
          <p:cNvSpPr>
            <a:spLocks noGrp="1"/>
          </p:cNvSpPr>
          <p:nvPr>
            <p:ph type="ctrTitle"/>
          </p:nvPr>
        </p:nvSpPr>
        <p:spPr/>
        <p:txBody>
          <a:bodyPr/>
          <a:lstStyle/>
          <a:p>
            <a:r>
              <a:rPr lang="en-US" b="1" dirty="0"/>
              <a:t>“ICD”s Comparison</a:t>
            </a:r>
          </a:p>
        </p:txBody>
      </p:sp>
    </p:spTree>
    <p:extLst>
      <p:ext uri="{BB962C8B-B14F-4D97-AF65-F5344CB8AC3E}">
        <p14:creationId xmlns:p14="http://schemas.microsoft.com/office/powerpoint/2010/main" val="2556871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856DE-A28B-4282-918D-7B73867962D1}"/>
              </a:ext>
            </a:extLst>
          </p:cNvPr>
          <p:cNvSpPr>
            <a:spLocks noGrp="1"/>
          </p:cNvSpPr>
          <p:nvPr>
            <p:ph type="title"/>
          </p:nvPr>
        </p:nvSpPr>
        <p:spPr>
          <a:xfrm>
            <a:off x="-66676" y="0"/>
            <a:ext cx="8677276" cy="703566"/>
          </a:xfrm>
        </p:spPr>
        <p:txBody>
          <a:bodyPr anchor="t">
            <a:normAutofit/>
          </a:bodyPr>
          <a:lstStyle/>
          <a:p>
            <a:r>
              <a:rPr lang="en-US" dirty="0"/>
              <a:t>State Machine Comparison:</a:t>
            </a:r>
          </a:p>
        </p:txBody>
      </p:sp>
      <p:cxnSp>
        <p:nvCxnSpPr>
          <p:cNvPr id="11" name="Conector reto 10">
            <a:extLst>
              <a:ext uri="{FF2B5EF4-FFF2-40B4-BE49-F238E27FC236}">
                <a16:creationId xmlns:a16="http://schemas.microsoft.com/office/drawing/2014/main" id="{F36C54B2-4301-4D85-A43B-CF8DB6886793}"/>
              </a:ext>
            </a:extLst>
          </p:cNvPr>
          <p:cNvCxnSpPr>
            <a:cxnSpLocks/>
          </p:cNvCxnSpPr>
          <p:nvPr/>
        </p:nvCxnSpPr>
        <p:spPr>
          <a:xfrm>
            <a:off x="6127341" y="703566"/>
            <a:ext cx="0" cy="3614246"/>
          </a:xfrm>
          <a:prstGeom prst="line">
            <a:avLst/>
          </a:prstGeom>
        </p:spPr>
        <p:style>
          <a:lnRef idx="1">
            <a:schemeClr val="dk1"/>
          </a:lnRef>
          <a:fillRef idx="0">
            <a:schemeClr val="dk1"/>
          </a:fillRef>
          <a:effectRef idx="0">
            <a:schemeClr val="dk1"/>
          </a:effectRef>
          <a:fontRef idx="minor">
            <a:schemeClr val="tx1"/>
          </a:fontRef>
        </p:style>
      </p:cxnSp>
      <p:pic>
        <p:nvPicPr>
          <p:cNvPr id="8" name="Imagem 7">
            <a:extLst>
              <a:ext uri="{FF2B5EF4-FFF2-40B4-BE49-F238E27FC236}">
                <a16:creationId xmlns:a16="http://schemas.microsoft.com/office/drawing/2014/main" id="{27EF5010-A3E9-4A20-9B7E-699A2839B62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2905" y="2292898"/>
            <a:ext cx="2772117" cy="1894191"/>
          </a:xfrm>
          <a:prstGeom prst="rect">
            <a:avLst/>
          </a:prstGeom>
        </p:spPr>
      </p:pic>
      <p:pic>
        <p:nvPicPr>
          <p:cNvPr id="12" name="Imagem 11">
            <a:extLst>
              <a:ext uri="{FF2B5EF4-FFF2-40B4-BE49-F238E27FC236}">
                <a16:creationId xmlns:a16="http://schemas.microsoft.com/office/drawing/2014/main" id="{C6C3C24C-E21A-43F2-AD0F-F57C9F8EAC4E}"/>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882882" y="830010"/>
            <a:ext cx="5667372" cy="3352800"/>
          </a:xfrm>
          <a:prstGeom prst="rect">
            <a:avLst/>
          </a:prstGeom>
        </p:spPr>
      </p:pic>
      <p:pic>
        <p:nvPicPr>
          <p:cNvPr id="13" name="Imagem 12">
            <a:extLst>
              <a:ext uri="{FF2B5EF4-FFF2-40B4-BE49-F238E27FC236}">
                <a16:creationId xmlns:a16="http://schemas.microsoft.com/office/drawing/2014/main" id="{F7B01D1D-F452-49E2-A014-0BCCDE98F5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486" y="1264476"/>
            <a:ext cx="5877350" cy="3171320"/>
          </a:xfrm>
          <a:prstGeom prst="rect">
            <a:avLst/>
          </a:prstGeom>
        </p:spPr>
      </p:pic>
      <p:sp>
        <p:nvSpPr>
          <p:cNvPr id="14" name="CaixaDeTexto 13">
            <a:extLst>
              <a:ext uri="{FF2B5EF4-FFF2-40B4-BE49-F238E27FC236}">
                <a16:creationId xmlns:a16="http://schemas.microsoft.com/office/drawing/2014/main" id="{8DC2E500-E075-4E03-9B8D-306845BEBE48}"/>
              </a:ext>
            </a:extLst>
          </p:cNvPr>
          <p:cNvSpPr txBox="1"/>
          <p:nvPr/>
        </p:nvSpPr>
        <p:spPr>
          <a:xfrm>
            <a:off x="484566" y="4630035"/>
            <a:ext cx="11420456" cy="2308324"/>
          </a:xfrm>
          <a:prstGeom prst="rect">
            <a:avLst/>
          </a:prstGeom>
          <a:noFill/>
        </p:spPr>
        <p:txBody>
          <a:bodyPr wrap="square" rtlCol="0">
            <a:spAutoFit/>
          </a:bodyPr>
          <a:lstStyle/>
          <a:p>
            <a:r>
              <a:rPr lang="en-US" sz="1600" dirty="0"/>
              <a:t>Considerations:</a:t>
            </a:r>
          </a:p>
          <a:p>
            <a:pPr marL="285750" indent="-285750">
              <a:buFont typeface="Arial" panose="020B0604020202020204" pitchFamily="34" charset="0"/>
              <a:buChar char="•"/>
            </a:pPr>
            <a:r>
              <a:rPr lang="en-US" sz="1600" dirty="0"/>
              <a:t>State machines walkthrough is different between N-FEE and F-FEE </a:t>
            </a:r>
          </a:p>
          <a:p>
            <a:pPr marL="742950" lvl="1" indent="-285750">
              <a:buFont typeface="Arial" panose="020B0604020202020204" pitchFamily="34" charset="0"/>
              <a:buChar char="•"/>
            </a:pPr>
            <a:r>
              <a:rPr lang="en-US" sz="1600" dirty="0"/>
              <a:t>In F-FEE is possible to access pattern modes from Stand By state – This is not permitted for N-FEE (only from ON state)</a:t>
            </a:r>
          </a:p>
          <a:p>
            <a:pPr marL="742950" lvl="1" indent="-285750">
              <a:buFont typeface="Arial" panose="020B0604020202020204" pitchFamily="34" charset="0"/>
              <a:buChar char="•"/>
            </a:pPr>
            <a:r>
              <a:rPr lang="en-US" sz="1600" dirty="0"/>
              <a:t>F-FEE State “INIT” is not defined in N-FEE State Machine</a:t>
            </a:r>
          </a:p>
          <a:p>
            <a:pPr marL="742950" lvl="1" indent="-285750">
              <a:buFont typeface="Arial" panose="020B0604020202020204" pitchFamily="34" charset="0"/>
              <a:buChar char="•"/>
            </a:pPr>
            <a:r>
              <a:rPr lang="en-US" sz="1600" dirty="0"/>
              <a:t>F-FEE State “Test Partial R/O”” is not defined in N-FEE State Machine</a:t>
            </a:r>
          </a:p>
          <a:p>
            <a:pPr marL="742950" lvl="1" indent="-285750">
              <a:buFont typeface="Arial" panose="020B0604020202020204" pitchFamily="34" charset="0"/>
              <a:buChar char="•"/>
            </a:pPr>
            <a:r>
              <a:rPr lang="en-US" sz="1600" dirty="0"/>
              <a:t>N-FEE States “Trap Pumps” are not defined in F-FEE State Machine</a:t>
            </a:r>
          </a:p>
          <a:p>
            <a:pPr marL="285750" indent="-285750">
              <a:buFont typeface="Arial" panose="020B0604020202020204" pitchFamily="34" charset="0"/>
              <a:buChar char="•"/>
            </a:pPr>
            <a:r>
              <a:rPr lang="en-US" sz="1600" dirty="0"/>
              <a:t>Inconsistencies between F-FEE ICD info and URD info regarding F-FEE state machine</a:t>
            </a:r>
          </a:p>
          <a:p>
            <a:pPr marL="742950" lvl="1" indent="-285750">
              <a:buFont typeface="Arial" panose="020B0604020202020204" pitchFamily="34" charset="0"/>
              <a:buChar char="•"/>
            </a:pPr>
            <a:r>
              <a:rPr lang="en-US" sz="1600" dirty="0"/>
              <a:t>There’s no Test Partial Readout mode in the F-FEE URD description</a:t>
            </a:r>
          </a:p>
          <a:p>
            <a:pPr marL="285750" indent="-285750">
              <a:buFont typeface="Arial" panose="020B0604020202020204" pitchFamily="34" charset="0"/>
              <a:buChar char="•"/>
            </a:pPr>
            <a:r>
              <a:rPr lang="en-US" sz="1600" dirty="0"/>
              <a:t>There’s no correlation between AEB State Machine (and AEB itself ) between N-FEE and F-FEE</a:t>
            </a:r>
          </a:p>
        </p:txBody>
      </p:sp>
      <p:sp>
        <p:nvSpPr>
          <p:cNvPr id="15" name="Sinal de Multiplicação 14">
            <a:extLst>
              <a:ext uri="{FF2B5EF4-FFF2-40B4-BE49-F238E27FC236}">
                <a16:creationId xmlns:a16="http://schemas.microsoft.com/office/drawing/2014/main" id="{6417C93A-FCA7-44AD-8390-88A272A5E122}"/>
              </a:ext>
            </a:extLst>
          </p:cNvPr>
          <p:cNvSpPr/>
          <p:nvPr/>
        </p:nvSpPr>
        <p:spPr>
          <a:xfrm>
            <a:off x="8291934" y="2364748"/>
            <a:ext cx="392868" cy="45642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16" name="Sinal de Multiplicação 15">
            <a:extLst>
              <a:ext uri="{FF2B5EF4-FFF2-40B4-BE49-F238E27FC236}">
                <a16:creationId xmlns:a16="http://schemas.microsoft.com/office/drawing/2014/main" id="{2762E87D-0D76-4CFD-BD88-27FF0145D4F4}"/>
              </a:ext>
            </a:extLst>
          </p:cNvPr>
          <p:cNvSpPr/>
          <p:nvPr/>
        </p:nvSpPr>
        <p:spPr>
          <a:xfrm>
            <a:off x="6851507" y="3068044"/>
            <a:ext cx="392868" cy="45642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21" name="Sinal de Multiplicação 20">
            <a:extLst>
              <a:ext uri="{FF2B5EF4-FFF2-40B4-BE49-F238E27FC236}">
                <a16:creationId xmlns:a16="http://schemas.microsoft.com/office/drawing/2014/main" id="{268DA55C-0922-44D1-AAF0-28DECE2CD4FE}"/>
              </a:ext>
            </a:extLst>
          </p:cNvPr>
          <p:cNvSpPr/>
          <p:nvPr/>
        </p:nvSpPr>
        <p:spPr>
          <a:xfrm>
            <a:off x="4938989" y="2621924"/>
            <a:ext cx="392868" cy="45642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24" name="CaixaDeTexto 23">
            <a:extLst>
              <a:ext uri="{FF2B5EF4-FFF2-40B4-BE49-F238E27FC236}">
                <a16:creationId xmlns:a16="http://schemas.microsoft.com/office/drawing/2014/main" id="{8CEEB8E4-D7CF-400C-B9CE-62BAFA1BC11D}"/>
              </a:ext>
            </a:extLst>
          </p:cNvPr>
          <p:cNvSpPr txBox="1"/>
          <p:nvPr/>
        </p:nvSpPr>
        <p:spPr>
          <a:xfrm>
            <a:off x="2878585" y="671532"/>
            <a:ext cx="1160014" cy="523220"/>
          </a:xfrm>
          <a:prstGeom prst="rect">
            <a:avLst/>
          </a:prstGeom>
          <a:noFill/>
        </p:spPr>
        <p:txBody>
          <a:bodyPr wrap="square" rtlCol="0">
            <a:spAutoFit/>
          </a:bodyPr>
          <a:lstStyle/>
          <a:p>
            <a:pPr algn="ctr"/>
            <a:r>
              <a:rPr lang="en-US" sz="2800" u="sng" dirty="0"/>
              <a:t>LESIA</a:t>
            </a:r>
          </a:p>
        </p:txBody>
      </p:sp>
      <p:sp>
        <p:nvSpPr>
          <p:cNvPr id="25" name="CaixaDeTexto 24">
            <a:extLst>
              <a:ext uri="{FF2B5EF4-FFF2-40B4-BE49-F238E27FC236}">
                <a16:creationId xmlns:a16="http://schemas.microsoft.com/office/drawing/2014/main" id="{21CA7B7A-DB20-421F-A855-A8D63F78E468}"/>
              </a:ext>
            </a:extLst>
          </p:cNvPr>
          <p:cNvSpPr txBox="1"/>
          <p:nvPr/>
        </p:nvSpPr>
        <p:spPr>
          <a:xfrm>
            <a:off x="8291934" y="671532"/>
            <a:ext cx="1160014" cy="523220"/>
          </a:xfrm>
          <a:prstGeom prst="rect">
            <a:avLst/>
          </a:prstGeom>
          <a:noFill/>
        </p:spPr>
        <p:txBody>
          <a:bodyPr wrap="square" rtlCol="0">
            <a:spAutoFit/>
          </a:bodyPr>
          <a:lstStyle/>
          <a:p>
            <a:pPr algn="ctr"/>
            <a:r>
              <a:rPr lang="en-US" sz="2800" u="sng" dirty="0"/>
              <a:t>DLR</a:t>
            </a:r>
          </a:p>
        </p:txBody>
      </p:sp>
      <p:sp>
        <p:nvSpPr>
          <p:cNvPr id="26" name="Sinal de Multiplicação 25">
            <a:extLst>
              <a:ext uri="{FF2B5EF4-FFF2-40B4-BE49-F238E27FC236}">
                <a16:creationId xmlns:a16="http://schemas.microsoft.com/office/drawing/2014/main" id="{6213E4FE-FE2D-4CE1-B4F1-88884E4CE997}"/>
              </a:ext>
            </a:extLst>
          </p:cNvPr>
          <p:cNvSpPr/>
          <p:nvPr/>
        </p:nvSpPr>
        <p:spPr>
          <a:xfrm>
            <a:off x="7628607" y="2850135"/>
            <a:ext cx="392868" cy="45642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92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896D64-DEDD-4A6C-B600-8559F7FAD8F1}"/>
              </a:ext>
            </a:extLst>
          </p:cNvPr>
          <p:cNvSpPr>
            <a:spLocks noGrp="1"/>
          </p:cNvSpPr>
          <p:nvPr>
            <p:ph type="title"/>
          </p:nvPr>
        </p:nvSpPr>
        <p:spPr>
          <a:xfrm>
            <a:off x="841248" y="251312"/>
            <a:ext cx="10506456" cy="1010264"/>
          </a:xfrm>
        </p:spPr>
        <p:txBody>
          <a:bodyPr anchor="ctr">
            <a:normAutofit/>
          </a:bodyPr>
          <a:lstStyle/>
          <a:p>
            <a:r>
              <a:rPr lang="pt-BR" dirty="0"/>
              <a:t>RMAP </a:t>
            </a:r>
            <a:r>
              <a:rPr lang="pt-BR" dirty="0" err="1"/>
              <a:t>Commands</a:t>
            </a:r>
            <a:r>
              <a:rPr lang="pt-BR" dirty="0"/>
              <a:t> </a:t>
            </a:r>
            <a:r>
              <a:rPr lang="pt-BR" dirty="0" err="1"/>
              <a:t>Implementation</a:t>
            </a:r>
            <a:endParaRPr lang="en-US" dirty="0"/>
          </a:p>
        </p:txBody>
      </p:sp>
      <p:sp>
        <p:nvSpPr>
          <p:cNvPr id="12" name="Rectangle 1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Espaço Reservado para Conteúdo 4">
            <a:extLst>
              <a:ext uri="{FF2B5EF4-FFF2-40B4-BE49-F238E27FC236}">
                <a16:creationId xmlns:a16="http://schemas.microsoft.com/office/drawing/2014/main" id="{736588D4-966D-4A6D-823A-5C60890FFF69}"/>
              </a:ext>
            </a:extLst>
          </p:cNvPr>
          <p:cNvGraphicFramePr>
            <a:graphicFrameLocks noGrp="1"/>
          </p:cNvGraphicFramePr>
          <p:nvPr>
            <p:ph idx="1"/>
            <p:extLst>
              <p:ext uri="{D42A27DB-BD31-4B8C-83A1-F6EECF244321}">
                <p14:modId xmlns:p14="http://schemas.microsoft.com/office/powerpoint/2010/main" val="2683923861"/>
              </p:ext>
            </p:extLst>
          </p:nvPr>
        </p:nvGraphicFramePr>
        <p:xfrm>
          <a:off x="841248" y="1605756"/>
          <a:ext cx="10538932" cy="4584960"/>
        </p:xfrm>
        <a:graphic>
          <a:graphicData uri="http://schemas.openxmlformats.org/drawingml/2006/table">
            <a:tbl>
              <a:tblPr firstRow="1" bandRow="1">
                <a:tableStyleId>{5C22544A-7EE6-4342-B048-85BDC9FD1C3A}</a:tableStyleId>
              </a:tblPr>
              <a:tblGrid>
                <a:gridCol w="1563602">
                  <a:extLst>
                    <a:ext uri="{9D8B030D-6E8A-4147-A177-3AD203B41FA5}">
                      <a16:colId xmlns:a16="http://schemas.microsoft.com/office/drawing/2014/main" val="3653822262"/>
                    </a:ext>
                  </a:extLst>
                </a:gridCol>
                <a:gridCol w="5682253">
                  <a:extLst>
                    <a:ext uri="{9D8B030D-6E8A-4147-A177-3AD203B41FA5}">
                      <a16:colId xmlns:a16="http://schemas.microsoft.com/office/drawing/2014/main" val="2417554846"/>
                    </a:ext>
                  </a:extLst>
                </a:gridCol>
                <a:gridCol w="912320">
                  <a:extLst>
                    <a:ext uri="{9D8B030D-6E8A-4147-A177-3AD203B41FA5}">
                      <a16:colId xmlns:a16="http://schemas.microsoft.com/office/drawing/2014/main" val="4002512096"/>
                    </a:ext>
                  </a:extLst>
                </a:gridCol>
                <a:gridCol w="2380757">
                  <a:extLst>
                    <a:ext uri="{9D8B030D-6E8A-4147-A177-3AD203B41FA5}">
                      <a16:colId xmlns:a16="http://schemas.microsoft.com/office/drawing/2014/main" val="3313223302"/>
                    </a:ext>
                  </a:extLst>
                </a:gridCol>
              </a:tblGrid>
              <a:tr h="353780">
                <a:tc>
                  <a:txBody>
                    <a:bodyPr/>
                    <a:lstStyle/>
                    <a:p>
                      <a:pPr algn="ctr" fontAlgn="b"/>
                      <a:r>
                        <a:rPr lang="en-US" sz="1000" u="none" strike="noStrike" dirty="0">
                          <a:effectLst/>
                        </a:rPr>
                        <a:t>Command acronym (F-FEE) </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en-US" sz="1000" u="none" strike="noStrike" dirty="0">
                          <a:effectLst/>
                        </a:rPr>
                        <a:t>Description</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en-US" sz="1000" u="none" strike="noStrike">
                          <a:effectLst/>
                        </a:rPr>
                        <a:t>Functional (Y/N)</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en-US" sz="1000" u="none" strike="noStrike">
                          <a:effectLst/>
                        </a:rPr>
                        <a:t>Implemented  (Y/N)</a:t>
                      </a:r>
                      <a:endParaRPr lang="en-US" sz="1000" b="0" i="0" u="none" strike="noStrike">
                        <a:solidFill>
                          <a:srgbClr val="000000"/>
                        </a:solidFill>
                        <a:effectLst/>
                        <a:latin typeface="Calibri" panose="020F0502020204030204" pitchFamily="34" charset="0"/>
                      </a:endParaRPr>
                    </a:p>
                  </a:txBody>
                  <a:tcPr marL="8485" marR="8485" marT="8485" marB="0" anchor="ctr"/>
                </a:tc>
                <a:extLst>
                  <a:ext uri="{0D108BD9-81ED-4DB2-BD59-A6C34878D82A}">
                    <a16:rowId xmlns:a16="http://schemas.microsoft.com/office/drawing/2014/main" val="259734109"/>
                  </a:ext>
                </a:extLst>
              </a:tr>
              <a:tr h="198115">
                <a:tc>
                  <a:txBody>
                    <a:bodyPr/>
                    <a:lstStyle/>
                    <a:p>
                      <a:pPr algn="ctr" fontAlgn="b"/>
                      <a:r>
                        <a:rPr lang="en-US" sz="1000" u="none" strike="noStrike">
                          <a:effectLst/>
                        </a:rPr>
                        <a:t>DTC_AEB_ONOFF</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dirty="0">
                          <a:effectLst/>
                        </a:rPr>
                        <a:t>Command  sets state  of  1  to  4 VDIG  on/off switches.  </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Y</a:t>
                      </a: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Partial (Only reply, no function implemented)</a:t>
                      </a:r>
                    </a:p>
                  </a:txBody>
                  <a:tcPr marL="8485" marR="8485" marT="8485" marB="0" anchor="ctr"/>
                </a:tc>
                <a:extLst>
                  <a:ext uri="{0D108BD9-81ED-4DB2-BD59-A6C34878D82A}">
                    <a16:rowId xmlns:a16="http://schemas.microsoft.com/office/drawing/2014/main" val="2208147293"/>
                  </a:ext>
                </a:extLst>
              </a:tr>
              <a:tr h="198115">
                <a:tc>
                  <a:txBody>
                    <a:bodyPr/>
                    <a:lstStyle/>
                    <a:p>
                      <a:pPr algn="ctr" fontAlgn="b"/>
                      <a:r>
                        <a:rPr lang="en-US" sz="1000" u="none" strike="noStrike" dirty="0">
                          <a:effectLst/>
                        </a:rPr>
                        <a:t>DTC_PLL_REG</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dirty="0">
                          <a:effectLst/>
                        </a:rPr>
                        <a:t>Command  uploads content  of  PLL controller  registers REG_ID. </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N</a:t>
                      </a: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a:t>
                      </a:r>
                    </a:p>
                  </a:txBody>
                  <a:tcPr marL="8485" marR="8485" marT="8485" marB="0" anchor="ctr"/>
                </a:tc>
                <a:extLst>
                  <a:ext uri="{0D108BD9-81ED-4DB2-BD59-A6C34878D82A}">
                    <a16:rowId xmlns:a16="http://schemas.microsoft.com/office/drawing/2014/main" val="2789668833"/>
                  </a:ext>
                </a:extLst>
              </a:tr>
              <a:tr h="198115">
                <a:tc>
                  <a:txBody>
                    <a:bodyPr/>
                    <a:lstStyle/>
                    <a:p>
                      <a:pPr algn="ctr" fontAlgn="b"/>
                      <a:r>
                        <a:rPr lang="en-US" sz="1000" u="none" strike="noStrike" dirty="0">
                          <a:effectLst/>
                        </a:rPr>
                        <a:t>DTC_WDW_TABLE</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dirty="0">
                          <a:effectLst/>
                        </a:rPr>
                        <a:t>Command  uploads content  of  window coordinate table. </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Y</a:t>
                      </a: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N</a:t>
                      </a:r>
                    </a:p>
                  </a:txBody>
                  <a:tcPr marL="8485" marR="8485" marT="8485" marB="0" anchor="ctr"/>
                </a:tc>
                <a:extLst>
                  <a:ext uri="{0D108BD9-81ED-4DB2-BD59-A6C34878D82A}">
                    <a16:rowId xmlns:a16="http://schemas.microsoft.com/office/drawing/2014/main" val="3099117281"/>
                  </a:ext>
                </a:extLst>
              </a:tr>
              <a:tr h="198115">
                <a:tc>
                  <a:txBody>
                    <a:bodyPr/>
                    <a:lstStyle/>
                    <a:p>
                      <a:pPr algn="ctr" fontAlgn="b"/>
                      <a:r>
                        <a:rPr lang="en-US" sz="1000" u="none" strike="noStrike">
                          <a:effectLst/>
                        </a:rPr>
                        <a:t>DTC_WDW_IDX</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dirty="0">
                          <a:effectLst/>
                        </a:rPr>
                        <a:t>Command  set index and length of window list for AEB </a:t>
                      </a:r>
                      <a:r>
                        <a:rPr lang="en-US" sz="1000" u="none" strike="noStrike" dirty="0" err="1">
                          <a:effectLst/>
                        </a:rPr>
                        <a:t>i</a:t>
                      </a:r>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Y</a:t>
                      </a: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N</a:t>
                      </a:r>
                    </a:p>
                  </a:txBody>
                  <a:tcPr marL="8485" marR="8485" marT="8485" marB="0" anchor="ctr"/>
                </a:tc>
                <a:extLst>
                  <a:ext uri="{0D108BD9-81ED-4DB2-BD59-A6C34878D82A}">
                    <a16:rowId xmlns:a16="http://schemas.microsoft.com/office/drawing/2014/main" val="188946392"/>
                  </a:ext>
                </a:extLst>
              </a:tr>
              <a:tr h="198115">
                <a:tc>
                  <a:txBody>
                    <a:bodyPr/>
                    <a:lstStyle/>
                    <a:p>
                      <a:pPr algn="ctr" fontAlgn="b"/>
                      <a:r>
                        <a:rPr lang="en-US" sz="1000" u="none" strike="noStrike" dirty="0">
                          <a:effectLst/>
                        </a:rPr>
                        <a:t>DTC_TMOD_CONF</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dirty="0">
                          <a:effectLst/>
                        </a:rPr>
                        <a:t>Command  configures test mode. </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a:t>
                      </a: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Not Defined (Place Holder for future needs)</a:t>
                      </a:r>
                    </a:p>
                  </a:txBody>
                  <a:tcPr marL="8485" marR="8485" marT="8485" marB="0" anchor="ctr"/>
                </a:tc>
                <a:extLst>
                  <a:ext uri="{0D108BD9-81ED-4DB2-BD59-A6C34878D82A}">
                    <a16:rowId xmlns:a16="http://schemas.microsoft.com/office/drawing/2014/main" val="4157092287"/>
                  </a:ext>
                </a:extLst>
              </a:tr>
              <a:tr h="198115">
                <a:tc>
                  <a:txBody>
                    <a:bodyPr/>
                    <a:lstStyle/>
                    <a:p>
                      <a:pPr algn="ctr" fontAlgn="b"/>
                      <a:r>
                        <a:rPr lang="en-US" sz="1000" u="none" strike="noStrike">
                          <a:effectLst/>
                        </a:rPr>
                        <a:t>DTC_FEE_MOD</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dirty="0">
                          <a:effectLst/>
                        </a:rPr>
                        <a:t>Command  sets operating  mode the F-FEE </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Y</a:t>
                      </a: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Y</a:t>
                      </a:r>
                    </a:p>
                  </a:txBody>
                  <a:tcPr marL="8485" marR="8485" marT="8485" marB="0" anchor="ctr"/>
                </a:tc>
                <a:extLst>
                  <a:ext uri="{0D108BD9-81ED-4DB2-BD59-A6C34878D82A}">
                    <a16:rowId xmlns:a16="http://schemas.microsoft.com/office/drawing/2014/main" val="4053284122"/>
                  </a:ext>
                </a:extLst>
              </a:tr>
              <a:tr h="353780">
                <a:tc>
                  <a:txBody>
                    <a:bodyPr/>
                    <a:lstStyle/>
                    <a:p>
                      <a:pPr algn="ctr" fontAlgn="b"/>
                      <a:r>
                        <a:rPr lang="en-US" sz="1000" u="none" strike="noStrike">
                          <a:effectLst/>
                        </a:rPr>
                        <a:t>DTC_IN_MOD</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dirty="0">
                          <a:effectLst/>
                        </a:rPr>
                        <a:t>Command  selects the  input  for DEB window  processing for  the  eight data  processing channels.  </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Y</a:t>
                      </a: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Partial (NO DATA not implemented)</a:t>
                      </a:r>
                    </a:p>
                  </a:txBody>
                  <a:tcPr marL="8485" marR="8485" marT="8485" marB="0" anchor="ctr"/>
                </a:tc>
                <a:extLst>
                  <a:ext uri="{0D108BD9-81ED-4DB2-BD59-A6C34878D82A}">
                    <a16:rowId xmlns:a16="http://schemas.microsoft.com/office/drawing/2014/main" val="970280979"/>
                  </a:ext>
                </a:extLst>
              </a:tr>
              <a:tr h="198115">
                <a:tc>
                  <a:txBody>
                    <a:bodyPr/>
                    <a:lstStyle/>
                    <a:p>
                      <a:pPr algn="ctr" fontAlgn="b"/>
                      <a:r>
                        <a:rPr lang="en-US" sz="1000" u="none" strike="noStrike" dirty="0">
                          <a:effectLst/>
                        </a:rPr>
                        <a:t>DTC_WDW_SIZ</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a:effectLst/>
                        </a:rPr>
                        <a:t>Command sets X &amp; Y window size.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Y</a:t>
                      </a:r>
                    </a:p>
                  </a:txBody>
                  <a:tcPr marL="8485" marR="8485" marT="8485" marB="0" anchor="ctr"/>
                </a:tc>
                <a:tc>
                  <a:txBody>
                    <a:bodyPr/>
                    <a:lstStyle/>
                    <a:p>
                      <a:pPr algn="ctr" fontAlgn="b"/>
                      <a:r>
                        <a:rPr lang="en-US" sz="1000" b="0" i="0" u="none" strike="noStrike" dirty="0">
                          <a:solidFill>
                            <a:srgbClr val="000000"/>
                          </a:solidFill>
                          <a:effectLst/>
                          <a:latin typeface="Calibri" panose="020F0502020204030204" pitchFamily="34" charset="0"/>
                        </a:rPr>
                        <a:t>N</a:t>
                      </a:r>
                    </a:p>
                  </a:txBody>
                  <a:tcPr marL="8485" marR="8485" marT="8485" marB="0" anchor="ctr"/>
                </a:tc>
                <a:extLst>
                  <a:ext uri="{0D108BD9-81ED-4DB2-BD59-A6C34878D82A}">
                    <a16:rowId xmlns:a16="http://schemas.microsoft.com/office/drawing/2014/main" val="2646999604"/>
                  </a:ext>
                </a:extLst>
              </a:tr>
              <a:tr h="198115">
                <a:tc>
                  <a:txBody>
                    <a:bodyPr/>
                    <a:lstStyle/>
                    <a:p>
                      <a:pPr algn="ctr" fontAlgn="b"/>
                      <a:r>
                        <a:rPr lang="en-US" sz="1000" u="none" strike="noStrike">
                          <a:effectLst/>
                        </a:rPr>
                        <a:t>DTC_PRO_MOD</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a:effectLst/>
                        </a:rPr>
                        <a:t>Command sets DEB processing mode.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err="1">
                          <a:solidFill>
                            <a:srgbClr val="000000"/>
                          </a:solidFill>
                          <a:effectLst/>
                          <a:latin typeface="Calibri" panose="020F0502020204030204" pitchFamily="34" charset="0"/>
                        </a:rPr>
                        <a:t>Command</a:t>
                      </a:r>
                      <a:r>
                        <a:rPr lang="pt-BR" sz="1000" b="0" i="0" u="none" strike="noStrike" dirty="0">
                          <a:solidFill>
                            <a:srgbClr val="000000"/>
                          </a:solidFill>
                          <a:effectLst/>
                          <a:latin typeface="Calibri" panose="020F0502020204030204" pitchFamily="34" charset="0"/>
                        </a:rPr>
                        <a:t> </a:t>
                      </a:r>
                      <a:r>
                        <a:rPr lang="pt-BR" sz="1000" b="0" i="0" u="none" strike="noStrike" dirty="0" err="1">
                          <a:solidFill>
                            <a:srgbClr val="000000"/>
                          </a:solidFill>
                          <a:effectLst/>
                          <a:latin typeface="Calibri" panose="020F0502020204030204" pitchFamily="34" charset="0"/>
                        </a:rPr>
                        <a:t>discarted</a:t>
                      </a:r>
                      <a:endParaRPr lang="en-US" sz="1000" b="0" i="0" u="none" strike="noStrike" dirty="0">
                        <a:solidFill>
                          <a:srgbClr val="000000"/>
                        </a:solidFill>
                        <a:effectLst/>
                        <a:latin typeface="Calibri" panose="020F0502020204030204" pitchFamily="34" charset="0"/>
                      </a:endParaRPr>
                    </a:p>
                  </a:txBody>
                  <a:tcPr marL="8485" marR="8485" marT="8485" marB="0" anchor="ctr"/>
                </a:tc>
                <a:extLst>
                  <a:ext uri="{0D108BD9-81ED-4DB2-BD59-A6C34878D82A}">
                    <a16:rowId xmlns:a16="http://schemas.microsoft.com/office/drawing/2014/main" val="3861825111"/>
                  </a:ext>
                </a:extLst>
              </a:tr>
              <a:tr h="198115">
                <a:tc>
                  <a:txBody>
                    <a:bodyPr/>
                    <a:lstStyle/>
                    <a:p>
                      <a:pPr algn="ctr" fontAlgn="b"/>
                      <a:r>
                        <a:rPr lang="en-US" sz="1000" u="none" strike="noStrike">
                          <a:effectLst/>
                        </a:rPr>
                        <a:t>DTC_OVS_LIN</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a:effectLst/>
                        </a:rPr>
                        <a:t>Command  sets overscan  line  number for AEB i.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Y</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err="1">
                          <a:solidFill>
                            <a:srgbClr val="000000"/>
                          </a:solidFill>
                          <a:effectLst/>
                          <a:latin typeface="Calibri" panose="020F0502020204030204" pitchFamily="34" charset="0"/>
                        </a:rPr>
                        <a:t>To</a:t>
                      </a:r>
                      <a:r>
                        <a:rPr lang="pt-BR" sz="1000" b="0" i="0" u="none" strike="noStrike" dirty="0">
                          <a:solidFill>
                            <a:srgbClr val="000000"/>
                          </a:solidFill>
                          <a:effectLst/>
                          <a:latin typeface="Calibri" panose="020F0502020204030204" pitchFamily="34" charset="0"/>
                        </a:rPr>
                        <a:t> </a:t>
                      </a:r>
                      <a:r>
                        <a:rPr lang="pt-BR" sz="1000" b="0" i="0" u="none" strike="noStrike" dirty="0" err="1">
                          <a:solidFill>
                            <a:srgbClr val="000000"/>
                          </a:solidFill>
                          <a:effectLst/>
                          <a:latin typeface="Calibri" panose="020F0502020204030204" pitchFamily="34" charset="0"/>
                        </a:rPr>
                        <a:t>be</a:t>
                      </a:r>
                      <a:r>
                        <a:rPr lang="pt-BR" sz="1000" b="0" i="0" u="none" strike="noStrike" dirty="0">
                          <a:solidFill>
                            <a:srgbClr val="000000"/>
                          </a:solidFill>
                          <a:effectLst/>
                          <a:latin typeface="Calibri" panose="020F0502020204030204" pitchFamily="34" charset="0"/>
                        </a:rPr>
                        <a:t> </a:t>
                      </a:r>
                      <a:r>
                        <a:rPr lang="pt-BR" sz="1000" b="0" i="0" u="none" strike="noStrike" dirty="0" err="1">
                          <a:solidFill>
                            <a:srgbClr val="000000"/>
                          </a:solidFill>
                          <a:effectLst/>
                          <a:latin typeface="Calibri" panose="020F0502020204030204" pitchFamily="34" charset="0"/>
                        </a:rPr>
                        <a:t>written</a:t>
                      </a:r>
                      <a:endParaRPr lang="en-US" sz="1000" b="0" i="0" u="none" strike="noStrike" dirty="0">
                        <a:solidFill>
                          <a:srgbClr val="000000"/>
                        </a:solidFill>
                        <a:effectLst/>
                        <a:latin typeface="Calibri" panose="020F0502020204030204" pitchFamily="34" charset="0"/>
                      </a:endParaRPr>
                    </a:p>
                  </a:txBody>
                  <a:tcPr marL="8485" marR="8485" marT="8485" marB="0" anchor="ctr"/>
                </a:tc>
                <a:extLst>
                  <a:ext uri="{0D108BD9-81ED-4DB2-BD59-A6C34878D82A}">
                    <a16:rowId xmlns:a16="http://schemas.microsoft.com/office/drawing/2014/main" val="3605301057"/>
                  </a:ext>
                </a:extLst>
              </a:tr>
              <a:tr h="198115">
                <a:tc>
                  <a:txBody>
                    <a:bodyPr/>
                    <a:lstStyle/>
                    <a:p>
                      <a:pPr algn="ctr" fontAlgn="b"/>
                      <a:r>
                        <a:rPr lang="en-US" sz="1000" u="none" strike="noStrike">
                          <a:effectLst/>
                        </a:rPr>
                        <a:t>DTC_OVS_PIX</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a:effectLst/>
                        </a:rPr>
                        <a:t>Command  sets </a:t>
                      </a:r>
                      <a:r>
                        <a:rPr lang="en-US" sz="1000" u="none" strike="noStrike" err="1">
                          <a:effectLst/>
                        </a:rPr>
                        <a:t>overscan</a:t>
                      </a:r>
                      <a:r>
                        <a:rPr lang="en-US" sz="1000" u="none" strike="noStrike">
                          <a:effectLst/>
                        </a:rPr>
                        <a:t>  pixel number for AEB </a:t>
                      </a:r>
                      <a:r>
                        <a:rPr lang="en-US" sz="1000" u="none" strike="noStrike" err="1">
                          <a:effectLst/>
                        </a:rPr>
                        <a:t>i</a:t>
                      </a: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err="1">
                          <a:solidFill>
                            <a:srgbClr val="000000"/>
                          </a:solidFill>
                          <a:effectLst/>
                          <a:latin typeface="Calibri" panose="020F0502020204030204" pitchFamily="34" charset="0"/>
                        </a:rPr>
                        <a:t>Command</a:t>
                      </a:r>
                      <a:r>
                        <a:rPr lang="pt-BR" sz="1000" b="0" i="0" u="none" strike="noStrike" dirty="0">
                          <a:solidFill>
                            <a:srgbClr val="000000"/>
                          </a:solidFill>
                          <a:effectLst/>
                          <a:latin typeface="Calibri" panose="020F0502020204030204" pitchFamily="34" charset="0"/>
                        </a:rPr>
                        <a:t> </a:t>
                      </a:r>
                      <a:r>
                        <a:rPr lang="pt-BR" sz="1000" b="0" i="0" u="none" strike="noStrike" dirty="0" err="1">
                          <a:solidFill>
                            <a:srgbClr val="000000"/>
                          </a:solidFill>
                          <a:effectLst/>
                          <a:latin typeface="Calibri" panose="020F0502020204030204" pitchFamily="34" charset="0"/>
                        </a:rPr>
                        <a:t>discarted</a:t>
                      </a:r>
                      <a:endParaRPr lang="en-US" sz="1000" b="0" i="0" u="none" strike="noStrike" dirty="0">
                        <a:solidFill>
                          <a:srgbClr val="000000"/>
                        </a:solidFill>
                        <a:effectLst/>
                        <a:latin typeface="Calibri" panose="020F0502020204030204" pitchFamily="34" charset="0"/>
                      </a:endParaRPr>
                    </a:p>
                  </a:txBody>
                  <a:tcPr marL="8485" marR="8485" marT="8485" marB="0" anchor="ctr"/>
                </a:tc>
                <a:extLst>
                  <a:ext uri="{0D108BD9-81ED-4DB2-BD59-A6C34878D82A}">
                    <a16:rowId xmlns:a16="http://schemas.microsoft.com/office/drawing/2014/main" val="1806385661"/>
                  </a:ext>
                </a:extLst>
              </a:tr>
              <a:tr h="198115">
                <a:tc>
                  <a:txBody>
                    <a:bodyPr/>
                    <a:lstStyle/>
                    <a:p>
                      <a:pPr algn="ctr" fontAlgn="b"/>
                      <a:r>
                        <a:rPr lang="en-US" sz="1000" u="none" strike="noStrike">
                          <a:effectLst/>
                        </a:rPr>
                        <a:t>DTC_TRG_25S</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a:effectLst/>
                        </a:rPr>
                        <a:t>Command  trigs detector ‘25S_N_CYC’  detector  readout sequences.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Y</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N</a:t>
                      </a:r>
                      <a:endParaRPr lang="en-US" sz="1000" b="0" i="0" u="none" strike="noStrike" dirty="0">
                        <a:solidFill>
                          <a:srgbClr val="000000"/>
                        </a:solidFill>
                        <a:effectLst/>
                        <a:latin typeface="Calibri" panose="020F0502020204030204" pitchFamily="34" charset="0"/>
                      </a:endParaRPr>
                    </a:p>
                  </a:txBody>
                  <a:tcPr marL="8485" marR="8485" marT="8485" marB="0" anchor="ctr"/>
                </a:tc>
                <a:extLst>
                  <a:ext uri="{0D108BD9-81ED-4DB2-BD59-A6C34878D82A}">
                    <a16:rowId xmlns:a16="http://schemas.microsoft.com/office/drawing/2014/main" val="128205127"/>
                  </a:ext>
                </a:extLst>
              </a:tr>
              <a:tr h="198115">
                <a:tc>
                  <a:txBody>
                    <a:bodyPr/>
                    <a:lstStyle/>
                    <a:p>
                      <a:pPr algn="ctr" fontAlgn="b"/>
                      <a:r>
                        <a:rPr lang="en-US" sz="1000" u="none" strike="noStrike">
                          <a:effectLst/>
                        </a:rPr>
                        <a:t>DTC_SEL_TRG</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a:effectLst/>
                        </a:rPr>
                        <a:t>Command  selects the  source  for  the 2.5s signal sync.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Y</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Calibri" panose="020F0502020204030204" pitchFamily="34" charset="0"/>
                        </a:rPr>
                        <a:t>Partial (Only reply, no function implemented)</a:t>
                      </a:r>
                    </a:p>
                  </a:txBody>
                  <a:tcPr marL="8485" marR="8485" marT="8485" marB="0" anchor="ctr"/>
                </a:tc>
                <a:extLst>
                  <a:ext uri="{0D108BD9-81ED-4DB2-BD59-A6C34878D82A}">
                    <a16:rowId xmlns:a16="http://schemas.microsoft.com/office/drawing/2014/main" val="2756596998"/>
                  </a:ext>
                </a:extLst>
              </a:tr>
              <a:tr h="353780">
                <a:tc>
                  <a:txBody>
                    <a:bodyPr/>
                    <a:lstStyle/>
                    <a:p>
                      <a:pPr algn="ctr" fontAlgn="b"/>
                      <a:r>
                        <a:rPr lang="en-US" sz="1000" u="none" strike="noStrike">
                          <a:effectLst/>
                        </a:rPr>
                        <a:t>DTC_25S_DLY</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dirty="0">
                          <a:effectLst/>
                        </a:rPr>
                        <a:t>Command  sets delay  between reception  of  2.5s sync  pulse  and effective  start  of detector  readout sequence.  Delay parameter  is  expressed  in  50  MHz clock periods </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Y</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Calibri" panose="020F0502020204030204" pitchFamily="34" charset="0"/>
                        </a:rPr>
                        <a:t>Partial (Only reply, no function implemented)</a:t>
                      </a:r>
                    </a:p>
                  </a:txBody>
                  <a:tcPr marL="8485" marR="8485" marT="8485" marB="0" anchor="ctr"/>
                </a:tc>
                <a:extLst>
                  <a:ext uri="{0D108BD9-81ED-4DB2-BD59-A6C34878D82A}">
                    <a16:rowId xmlns:a16="http://schemas.microsoft.com/office/drawing/2014/main" val="1613813452"/>
                  </a:ext>
                </a:extLst>
              </a:tr>
              <a:tr h="198115">
                <a:tc>
                  <a:txBody>
                    <a:bodyPr/>
                    <a:lstStyle/>
                    <a:p>
                      <a:pPr algn="ctr" fontAlgn="b"/>
                      <a:r>
                        <a:rPr lang="en-US" sz="1000" u="none" strike="noStrike">
                          <a:effectLst/>
                        </a:rPr>
                        <a:t>DTC_FRM_CNT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a:effectLst/>
                        </a:rPr>
                        <a:t>Command  presets the  content  of  the frame counters.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Y</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N</a:t>
                      </a:r>
                      <a:endParaRPr lang="en-US" sz="1000" b="0" i="0" u="none" strike="noStrike" dirty="0">
                        <a:solidFill>
                          <a:srgbClr val="000000"/>
                        </a:solidFill>
                        <a:effectLst/>
                        <a:latin typeface="Calibri" panose="020F0502020204030204" pitchFamily="34" charset="0"/>
                      </a:endParaRPr>
                    </a:p>
                  </a:txBody>
                  <a:tcPr marL="8485" marR="8485" marT="8485" marB="0" anchor="ctr"/>
                </a:tc>
                <a:extLst>
                  <a:ext uri="{0D108BD9-81ED-4DB2-BD59-A6C34878D82A}">
                    <a16:rowId xmlns:a16="http://schemas.microsoft.com/office/drawing/2014/main" val="2752258350"/>
                  </a:ext>
                </a:extLst>
              </a:tr>
              <a:tr h="353780">
                <a:tc>
                  <a:txBody>
                    <a:bodyPr/>
                    <a:lstStyle/>
                    <a:p>
                      <a:pPr algn="ctr" fontAlgn="b"/>
                      <a:r>
                        <a:rPr lang="en-US" sz="1000" u="none" strike="noStrike">
                          <a:effectLst/>
                        </a:rPr>
                        <a:t>DTC_SEL_SYN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a:effectLst/>
                        </a:rPr>
                        <a:t>Command  selects the  input  (main  or redundant)  for  the 50 MHz sync. clock and  the  2.5s  sync. signal.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Y</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Calibri" panose="020F0502020204030204" pitchFamily="34" charset="0"/>
                        </a:rPr>
                        <a:t>Partial (Only reply, no function implemented)</a:t>
                      </a:r>
                    </a:p>
                  </a:txBody>
                  <a:tcPr marL="8485" marR="8485" marT="8485" marB="0" anchor="ctr"/>
                </a:tc>
                <a:extLst>
                  <a:ext uri="{0D108BD9-81ED-4DB2-BD59-A6C34878D82A}">
                    <a16:rowId xmlns:a16="http://schemas.microsoft.com/office/drawing/2014/main" val="1336718094"/>
                  </a:ext>
                </a:extLst>
              </a:tr>
              <a:tr h="198115">
                <a:tc>
                  <a:txBody>
                    <a:bodyPr/>
                    <a:lstStyle/>
                    <a:p>
                      <a:pPr algn="ctr" fontAlgn="b"/>
                      <a:r>
                        <a:rPr lang="en-US" sz="1000" u="none" strike="noStrike">
                          <a:effectLst/>
                        </a:rPr>
                        <a:t>DTC_RST_CPS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a:effectLst/>
                        </a:rPr>
                        <a:t>Command  resets data  processing counters  /  pointers and status.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N</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0" i="0" u="none" strike="noStrike" dirty="0" err="1">
                          <a:solidFill>
                            <a:srgbClr val="000000"/>
                          </a:solidFill>
                          <a:effectLst/>
                          <a:latin typeface="Calibri" panose="020F0502020204030204" pitchFamily="34" charset="0"/>
                        </a:rPr>
                        <a:t>To</a:t>
                      </a:r>
                      <a:r>
                        <a:rPr lang="pt-BR" sz="1000" b="0" i="0" u="none" strike="noStrike" dirty="0">
                          <a:solidFill>
                            <a:srgbClr val="000000"/>
                          </a:solidFill>
                          <a:effectLst/>
                          <a:latin typeface="Calibri" panose="020F0502020204030204" pitchFamily="34" charset="0"/>
                        </a:rPr>
                        <a:t> </a:t>
                      </a:r>
                      <a:r>
                        <a:rPr lang="pt-BR" sz="1000" b="0" i="0" u="none" strike="noStrike" dirty="0" err="1">
                          <a:solidFill>
                            <a:srgbClr val="000000"/>
                          </a:solidFill>
                          <a:effectLst/>
                          <a:latin typeface="Calibri" panose="020F0502020204030204" pitchFamily="34" charset="0"/>
                        </a:rPr>
                        <a:t>be</a:t>
                      </a:r>
                      <a:r>
                        <a:rPr lang="pt-BR" sz="1000" b="0" i="0" u="none" strike="noStrike" dirty="0">
                          <a:solidFill>
                            <a:srgbClr val="000000"/>
                          </a:solidFill>
                          <a:effectLst/>
                          <a:latin typeface="Calibri" panose="020F0502020204030204" pitchFamily="34" charset="0"/>
                        </a:rPr>
                        <a:t> </a:t>
                      </a:r>
                      <a:r>
                        <a:rPr lang="pt-BR" sz="1000" b="0" i="0" u="none" strike="noStrike" dirty="0" err="1">
                          <a:solidFill>
                            <a:srgbClr val="000000"/>
                          </a:solidFill>
                          <a:effectLst/>
                          <a:latin typeface="Calibri" panose="020F0502020204030204" pitchFamily="34" charset="0"/>
                        </a:rPr>
                        <a:t>written</a:t>
                      </a:r>
                      <a:endParaRPr lang="en-US" sz="1000" b="0" i="0" u="none" strike="noStrike" dirty="0">
                        <a:solidFill>
                          <a:srgbClr val="000000"/>
                        </a:solidFill>
                        <a:effectLst/>
                        <a:latin typeface="Calibri" panose="020F0502020204030204" pitchFamily="34" charset="0"/>
                      </a:endParaRPr>
                    </a:p>
                  </a:txBody>
                  <a:tcPr marL="8485" marR="8485" marT="8485" marB="0" anchor="ctr"/>
                </a:tc>
                <a:extLst>
                  <a:ext uri="{0D108BD9-81ED-4DB2-BD59-A6C34878D82A}">
                    <a16:rowId xmlns:a16="http://schemas.microsoft.com/office/drawing/2014/main" val="3583471632"/>
                  </a:ext>
                </a:extLst>
              </a:tr>
              <a:tr h="198115">
                <a:tc>
                  <a:txBody>
                    <a:bodyPr/>
                    <a:lstStyle/>
                    <a:p>
                      <a:pPr algn="ctr" fontAlgn="b"/>
                      <a:r>
                        <a:rPr lang="en-US" sz="1000" u="none" strike="noStrike">
                          <a:effectLst/>
                        </a:rPr>
                        <a:t>DTC_RST_WDG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a:effectLst/>
                        </a:rPr>
                        <a:t>Command  resets watchdog  activation flag.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N</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0" i="0" u="none" strike="noStrike" dirty="0" err="1">
                          <a:solidFill>
                            <a:srgbClr val="000000"/>
                          </a:solidFill>
                          <a:effectLst/>
                          <a:latin typeface="Calibri" panose="020F0502020204030204" pitchFamily="34" charset="0"/>
                        </a:rPr>
                        <a:t>To</a:t>
                      </a:r>
                      <a:r>
                        <a:rPr lang="pt-BR" sz="1000" b="0" i="0" u="none" strike="noStrike" dirty="0">
                          <a:solidFill>
                            <a:srgbClr val="000000"/>
                          </a:solidFill>
                          <a:effectLst/>
                          <a:latin typeface="Calibri" panose="020F0502020204030204" pitchFamily="34" charset="0"/>
                        </a:rPr>
                        <a:t> </a:t>
                      </a:r>
                      <a:r>
                        <a:rPr lang="pt-BR" sz="1000" b="0" i="0" u="none" strike="noStrike" dirty="0" err="1">
                          <a:solidFill>
                            <a:srgbClr val="000000"/>
                          </a:solidFill>
                          <a:effectLst/>
                          <a:latin typeface="Calibri" panose="020F0502020204030204" pitchFamily="34" charset="0"/>
                        </a:rPr>
                        <a:t>be</a:t>
                      </a:r>
                      <a:r>
                        <a:rPr lang="pt-BR" sz="1000" b="0" i="0" u="none" strike="noStrike" dirty="0">
                          <a:solidFill>
                            <a:srgbClr val="000000"/>
                          </a:solidFill>
                          <a:effectLst/>
                          <a:latin typeface="Calibri" panose="020F0502020204030204" pitchFamily="34" charset="0"/>
                        </a:rPr>
                        <a:t> </a:t>
                      </a:r>
                      <a:r>
                        <a:rPr lang="pt-BR" sz="1000" b="0" i="0" u="none" strike="noStrike" dirty="0" err="1">
                          <a:solidFill>
                            <a:srgbClr val="000000"/>
                          </a:solidFill>
                          <a:effectLst/>
                          <a:latin typeface="Calibri" panose="020F0502020204030204" pitchFamily="34" charset="0"/>
                        </a:rPr>
                        <a:t>written</a:t>
                      </a:r>
                      <a:endParaRPr lang="en-US" sz="1000" b="0" i="0" u="none" strike="noStrike" dirty="0">
                        <a:solidFill>
                          <a:srgbClr val="000000"/>
                        </a:solidFill>
                        <a:effectLst/>
                        <a:latin typeface="Calibri" panose="020F0502020204030204" pitchFamily="34" charset="0"/>
                      </a:endParaRPr>
                    </a:p>
                  </a:txBody>
                  <a:tcPr marL="8485" marR="8485" marT="8485" marB="0" anchor="ctr"/>
                </a:tc>
                <a:extLst>
                  <a:ext uri="{0D108BD9-81ED-4DB2-BD59-A6C34878D82A}">
                    <a16:rowId xmlns:a16="http://schemas.microsoft.com/office/drawing/2014/main" val="1619859479"/>
                  </a:ext>
                </a:extLst>
              </a:tr>
              <a:tr h="198115">
                <a:tc>
                  <a:txBody>
                    <a:bodyPr/>
                    <a:lstStyle/>
                    <a:p>
                      <a:pPr algn="ctr" fontAlgn="b"/>
                      <a:r>
                        <a:rPr lang="en-US" sz="1000" u="none" strike="noStrike">
                          <a:effectLst/>
                        </a:rPr>
                        <a:t>DTC_DEB_HK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l" fontAlgn="b"/>
                      <a:r>
                        <a:rPr lang="en-US" sz="1000" u="none" strike="noStrike">
                          <a:effectLst/>
                        </a:rPr>
                        <a:t>Command requests DEB  housekeeping packet. </a:t>
                      </a:r>
                      <a:endParaRPr lang="en-US" sz="1000" b="0" i="0" u="none" strike="noStrike">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Y</a:t>
                      </a:r>
                      <a:endParaRPr lang="en-US" sz="1000" b="0" i="0" u="none" strike="noStrike" dirty="0">
                        <a:solidFill>
                          <a:srgbClr val="000000"/>
                        </a:solidFill>
                        <a:effectLst/>
                        <a:latin typeface="Calibri" panose="020F0502020204030204" pitchFamily="34" charset="0"/>
                      </a:endParaRPr>
                    </a:p>
                  </a:txBody>
                  <a:tcPr marL="8485" marR="8485" marT="8485" marB="0" anchor="ctr"/>
                </a:tc>
                <a:tc>
                  <a:txBody>
                    <a:bodyPr/>
                    <a:lstStyle/>
                    <a:p>
                      <a:pPr algn="ctr" fontAlgn="b"/>
                      <a:r>
                        <a:rPr lang="pt-BR" sz="1000" b="0" i="0" u="none" strike="noStrike" dirty="0">
                          <a:solidFill>
                            <a:srgbClr val="000000"/>
                          </a:solidFill>
                          <a:effectLst/>
                          <a:latin typeface="Calibri" panose="020F0502020204030204" pitchFamily="34" charset="0"/>
                        </a:rPr>
                        <a:t>N</a:t>
                      </a:r>
                      <a:endParaRPr lang="en-US" sz="1000" b="0" i="0" u="none" strike="noStrike" dirty="0">
                        <a:solidFill>
                          <a:srgbClr val="000000"/>
                        </a:solidFill>
                        <a:effectLst/>
                        <a:latin typeface="Calibri" panose="020F0502020204030204" pitchFamily="34" charset="0"/>
                      </a:endParaRPr>
                    </a:p>
                  </a:txBody>
                  <a:tcPr marL="8485" marR="8485" marT="8485" marB="0" anchor="ctr"/>
                </a:tc>
                <a:extLst>
                  <a:ext uri="{0D108BD9-81ED-4DB2-BD59-A6C34878D82A}">
                    <a16:rowId xmlns:a16="http://schemas.microsoft.com/office/drawing/2014/main" val="3221894277"/>
                  </a:ext>
                </a:extLst>
              </a:tr>
            </a:tbl>
          </a:graphicData>
        </a:graphic>
      </p:graphicFrame>
    </p:spTree>
    <p:extLst>
      <p:ext uri="{BB962C8B-B14F-4D97-AF65-F5344CB8AC3E}">
        <p14:creationId xmlns:p14="http://schemas.microsoft.com/office/powerpoint/2010/main" val="2926295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896D64-DEDD-4A6C-B600-8559F7FAD8F1}"/>
              </a:ext>
            </a:extLst>
          </p:cNvPr>
          <p:cNvSpPr>
            <a:spLocks noGrp="1"/>
          </p:cNvSpPr>
          <p:nvPr>
            <p:ph type="title"/>
          </p:nvPr>
        </p:nvSpPr>
        <p:spPr>
          <a:xfrm>
            <a:off x="841248" y="251312"/>
            <a:ext cx="10506456" cy="1010264"/>
          </a:xfrm>
        </p:spPr>
        <p:txBody>
          <a:bodyPr anchor="ctr">
            <a:normAutofit/>
          </a:bodyPr>
          <a:lstStyle/>
          <a:p>
            <a:r>
              <a:rPr lang="pt-BR"/>
              <a:t>RMAP Commands Implementation</a:t>
            </a:r>
            <a:endParaRPr lang="en-US" dirty="0"/>
          </a:p>
        </p:txBody>
      </p:sp>
      <p:sp>
        <p:nvSpPr>
          <p:cNvPr id="33" name="Rectangle 32">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9" name="Espaço Reservado para Conteúdo 8">
            <a:extLst>
              <a:ext uri="{FF2B5EF4-FFF2-40B4-BE49-F238E27FC236}">
                <a16:creationId xmlns:a16="http://schemas.microsoft.com/office/drawing/2014/main" id="{21FBC5E1-77BF-40F4-A0D6-715F73C30921}"/>
              </a:ext>
            </a:extLst>
          </p:cNvPr>
          <p:cNvGraphicFramePr>
            <a:graphicFrameLocks noGrp="1"/>
          </p:cNvGraphicFramePr>
          <p:nvPr>
            <p:ph idx="1"/>
            <p:extLst>
              <p:ext uri="{D42A27DB-BD31-4B8C-83A1-F6EECF244321}">
                <p14:modId xmlns:p14="http://schemas.microsoft.com/office/powerpoint/2010/main" val="3111883165"/>
              </p:ext>
            </p:extLst>
          </p:nvPr>
        </p:nvGraphicFramePr>
        <p:xfrm>
          <a:off x="841248" y="1688322"/>
          <a:ext cx="10536693" cy="4739425"/>
        </p:xfrm>
        <a:graphic>
          <a:graphicData uri="http://schemas.openxmlformats.org/drawingml/2006/table">
            <a:tbl>
              <a:tblPr firstRow="1" bandRow="1">
                <a:tableStyleId>{5C22544A-7EE6-4342-B048-85BDC9FD1C3A}</a:tableStyleId>
              </a:tblPr>
              <a:tblGrid>
                <a:gridCol w="1403928">
                  <a:extLst>
                    <a:ext uri="{9D8B030D-6E8A-4147-A177-3AD203B41FA5}">
                      <a16:colId xmlns:a16="http://schemas.microsoft.com/office/drawing/2014/main" val="3988516834"/>
                    </a:ext>
                  </a:extLst>
                </a:gridCol>
                <a:gridCol w="6079066">
                  <a:extLst>
                    <a:ext uri="{9D8B030D-6E8A-4147-A177-3AD203B41FA5}">
                      <a16:colId xmlns:a16="http://schemas.microsoft.com/office/drawing/2014/main" val="2033028054"/>
                    </a:ext>
                  </a:extLst>
                </a:gridCol>
                <a:gridCol w="898859">
                  <a:extLst>
                    <a:ext uri="{9D8B030D-6E8A-4147-A177-3AD203B41FA5}">
                      <a16:colId xmlns:a16="http://schemas.microsoft.com/office/drawing/2014/main" val="806871360"/>
                    </a:ext>
                  </a:extLst>
                </a:gridCol>
                <a:gridCol w="2154840">
                  <a:extLst>
                    <a:ext uri="{9D8B030D-6E8A-4147-A177-3AD203B41FA5}">
                      <a16:colId xmlns:a16="http://schemas.microsoft.com/office/drawing/2014/main" val="4055159854"/>
                    </a:ext>
                  </a:extLst>
                </a:gridCol>
              </a:tblGrid>
              <a:tr h="340503">
                <a:tc>
                  <a:txBody>
                    <a:bodyPr/>
                    <a:lstStyle/>
                    <a:p>
                      <a:pPr algn="ctr" fontAlgn="b"/>
                      <a:r>
                        <a:rPr lang="en-US" sz="900" u="none" strike="noStrike" dirty="0">
                          <a:effectLst/>
                        </a:rPr>
                        <a:t>Command acronym </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en-US" sz="900" u="none" strike="noStrike" dirty="0">
                          <a:effectLst/>
                        </a:rPr>
                        <a:t>Description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en-US" sz="900" u="none" strike="noStrike" dirty="0">
                          <a:effectLst/>
                        </a:rPr>
                        <a:t>Functional (Y/N)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en-US" sz="900" u="none" strike="noStrike" dirty="0">
                          <a:effectLst/>
                        </a:rPr>
                        <a:t>Implemented  (Y/N)</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2396914830"/>
                  </a:ext>
                </a:extLst>
              </a:tr>
              <a:tr h="186040">
                <a:tc>
                  <a:txBody>
                    <a:bodyPr/>
                    <a:lstStyle/>
                    <a:p>
                      <a:pPr algn="l" fontAlgn="b"/>
                      <a:r>
                        <a:rPr lang="en-US" sz="900" u="none" strike="noStrike" dirty="0">
                          <a:effectLst/>
                        </a:rPr>
                        <a:t>ATC_RESET </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a:effectLst/>
                        </a:rPr>
                        <a:t>Resets the AEB FPGA.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Y</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1974933250"/>
                  </a:ext>
                </a:extLst>
              </a:tr>
              <a:tr h="186040">
                <a:tc>
                  <a:txBody>
                    <a:bodyPr/>
                    <a:lstStyle/>
                    <a:p>
                      <a:pPr algn="l" fontAlgn="b"/>
                      <a:r>
                        <a:rPr lang="en-US" sz="900" u="none" strike="noStrike" dirty="0">
                          <a:effectLst/>
                        </a:rPr>
                        <a:t>ATC_CTRL_STATE </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dirty="0">
                          <a:effectLst/>
                        </a:rPr>
                        <a:t>Set the AEB FPGA state</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Y</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panose="020F0502020204030204" pitchFamily="34" charset="0"/>
                        </a:rPr>
                        <a:t>Partial (Only reply, no function implemented)</a:t>
                      </a:r>
                    </a:p>
                  </a:txBody>
                  <a:tcPr marL="7445" marR="7445" marT="7445" marB="0" anchor="ctr"/>
                </a:tc>
                <a:extLst>
                  <a:ext uri="{0D108BD9-81ED-4DB2-BD59-A6C34878D82A}">
                    <a16:rowId xmlns:a16="http://schemas.microsoft.com/office/drawing/2014/main" val="3412712125"/>
                  </a:ext>
                </a:extLst>
              </a:tr>
              <a:tr h="330067">
                <a:tc>
                  <a:txBody>
                    <a:bodyPr/>
                    <a:lstStyle/>
                    <a:p>
                      <a:pPr algn="l" fontAlgn="b"/>
                      <a:r>
                        <a:rPr lang="en-US" sz="900" u="none" strike="noStrike">
                          <a:effectLst/>
                        </a:rPr>
                        <a:t>ATC_CTRL_DAC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dirty="0">
                          <a:effectLst/>
                        </a:rPr>
                        <a:t>Triggers  a  write  access  to the AEB DACs. The configuration  of  the  DACs  is  </a:t>
                      </a:r>
                      <a:r>
                        <a:rPr lang="en-US" sz="900" u="none" strike="noStrike" dirty="0" err="1">
                          <a:effectLst/>
                        </a:rPr>
                        <a:t>setvia</a:t>
                      </a:r>
                      <a:r>
                        <a:rPr lang="en-US" sz="900" u="none" strike="noStrike" dirty="0">
                          <a:effectLst/>
                        </a:rPr>
                        <a:t>  ATC_SET_DAC1  and ATC_SET_DAC2. </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33043910"/>
                  </a:ext>
                </a:extLst>
              </a:tr>
              <a:tr h="330067">
                <a:tc>
                  <a:txBody>
                    <a:bodyPr/>
                    <a:lstStyle/>
                    <a:p>
                      <a:pPr algn="l" fontAlgn="b"/>
                      <a:r>
                        <a:rPr lang="en-US" sz="900" u="none" strike="noStrike">
                          <a:effectLst/>
                        </a:rPr>
                        <a:t>ATC_CTRL_ADC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dirty="0">
                          <a:effectLst/>
                        </a:rPr>
                        <a:t>Triggers  a  read  or  write access  to  the  AEB’s  ADC configuration  or  a  read command  to  start  the ADC’s  conversion.  The configuration  of  the  ADCs is  set  via  ATC_SET and ATC_SET_ADC2</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2258173246"/>
                  </a:ext>
                </a:extLst>
              </a:tr>
              <a:tr h="186040">
                <a:tc>
                  <a:txBody>
                    <a:bodyPr/>
                    <a:lstStyle/>
                    <a:p>
                      <a:pPr algn="l" fontAlgn="b"/>
                      <a:r>
                        <a:rPr lang="en-US" sz="900" u="none" strike="noStrike">
                          <a:effectLst/>
                        </a:rPr>
                        <a:t>ATC_CTRL_VASP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dirty="0">
                          <a:effectLst/>
                        </a:rPr>
                        <a:t>Triggers  a  read  or access  to  the  AEB’s configuration  or  starts VASP-internal  auto calibration. </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665221405"/>
                  </a:ext>
                </a:extLst>
              </a:tr>
              <a:tr h="186040">
                <a:tc>
                  <a:txBody>
                    <a:bodyPr/>
                    <a:lstStyle/>
                    <a:p>
                      <a:pPr algn="l" fontAlgn="b"/>
                      <a:r>
                        <a:rPr lang="en-US" sz="900" u="none" strike="noStrike">
                          <a:effectLst/>
                        </a:rPr>
                        <a:t>ATC_SET_PATTERN</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a:effectLst/>
                        </a:rPr>
                        <a:t>Sets  the  configuration  of the  AEB-FPGA-internal SimuCam  Pattern  Generator.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Y</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2771878055"/>
                  </a:ext>
                </a:extLst>
              </a:tr>
              <a:tr h="186040">
                <a:tc>
                  <a:txBody>
                    <a:bodyPr/>
                    <a:lstStyle/>
                    <a:p>
                      <a:pPr algn="l" fontAlgn="b"/>
                      <a:r>
                        <a:rPr lang="en-US" sz="900" u="none" strike="noStrike">
                          <a:effectLst/>
                        </a:rPr>
                        <a:t>ATC_SET_SEQ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a:effectLst/>
                        </a:rPr>
                        <a:t>Sets  the  configuration  of AEB-FPGA-internal  sequencer.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3625915048"/>
                  </a:ext>
                </a:extLst>
              </a:tr>
              <a:tr h="186040">
                <a:tc>
                  <a:txBody>
                    <a:bodyPr/>
                    <a:lstStyle/>
                    <a:p>
                      <a:pPr algn="l" fontAlgn="b"/>
                      <a:r>
                        <a:rPr lang="en-US" sz="900" u="none" strike="noStrike">
                          <a:effectLst/>
                        </a:rPr>
                        <a:t>ATC_SET_DAC1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dirty="0">
                          <a:effectLst/>
                        </a:rPr>
                        <a:t>Set the configuration of the AEB  DACs  to  configure </a:t>
                      </a:r>
                      <a:r>
                        <a:rPr lang="en-US" sz="900" u="none" strike="noStrike" dirty="0" err="1">
                          <a:effectLst/>
                        </a:rPr>
                        <a:t>Vog</a:t>
                      </a:r>
                      <a:r>
                        <a:rPr lang="en-US" sz="900" u="none" strike="noStrike" dirty="0">
                          <a:effectLst/>
                        </a:rPr>
                        <a:t> and </a:t>
                      </a:r>
                      <a:r>
                        <a:rPr lang="en-US" sz="900" u="none" strike="noStrike" dirty="0" err="1">
                          <a:effectLst/>
                        </a:rPr>
                        <a:t>Vrd</a:t>
                      </a:r>
                      <a:r>
                        <a:rPr lang="en-US" sz="900" u="none" strike="noStrike" dirty="0">
                          <a:effectLst/>
                        </a:rPr>
                        <a:t>.  </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4231623448"/>
                  </a:ext>
                </a:extLst>
              </a:tr>
              <a:tr h="186040">
                <a:tc>
                  <a:txBody>
                    <a:bodyPr/>
                    <a:lstStyle/>
                    <a:p>
                      <a:pPr algn="l" fontAlgn="b"/>
                      <a:r>
                        <a:rPr lang="en-US" sz="900" u="none" strike="noStrike">
                          <a:effectLst/>
                        </a:rPr>
                        <a:t>ATC_SET_DAC2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a:effectLst/>
                        </a:rPr>
                        <a:t>Set the configuration of the AEB  DACs  to  configure </a:t>
                      </a:r>
                      <a:r>
                        <a:rPr lang="en-US" sz="900" u="none" strike="noStrike" err="1">
                          <a:effectLst/>
                        </a:rPr>
                        <a:t>Vod</a:t>
                      </a:r>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1566467250"/>
                  </a:ext>
                </a:extLst>
              </a:tr>
              <a:tr h="186040">
                <a:tc>
                  <a:txBody>
                    <a:bodyPr/>
                    <a:lstStyle/>
                    <a:p>
                      <a:pPr algn="l" fontAlgn="b"/>
                      <a:r>
                        <a:rPr lang="en-US" sz="900" u="none" strike="noStrike">
                          <a:effectLst/>
                        </a:rPr>
                        <a:t>ATC_SET_AEB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dirty="0">
                          <a:effectLst/>
                        </a:rPr>
                        <a:t>Sets  the  configuration  of the AEB-FPGA. </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Y</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2304531650"/>
                  </a:ext>
                </a:extLst>
              </a:tr>
              <a:tr h="330067">
                <a:tc>
                  <a:txBody>
                    <a:bodyPr/>
                    <a:lstStyle/>
                    <a:p>
                      <a:pPr algn="l" fontAlgn="b"/>
                      <a:r>
                        <a:rPr lang="en-US" sz="900" u="none" strike="noStrike">
                          <a:effectLst/>
                        </a:rPr>
                        <a:t>ATC_SET_KEY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dirty="0">
                          <a:effectLst/>
                        </a:rPr>
                        <a:t>Sets a configuration key to unlock  access  or  activate the functionality configured via  ATC_SET_AIT1  and ATC_SET_AIT2. </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2454169412"/>
                  </a:ext>
                </a:extLst>
              </a:tr>
              <a:tr h="186040">
                <a:tc>
                  <a:txBody>
                    <a:bodyPr/>
                    <a:lstStyle/>
                    <a:p>
                      <a:pPr algn="l" fontAlgn="b"/>
                      <a:r>
                        <a:rPr lang="en-US" sz="900" u="none" strike="noStrike">
                          <a:effectLst/>
                        </a:rPr>
                        <a:t>ATC_SET_AIT1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a:effectLst/>
                        </a:rPr>
                        <a:t>For DLR-internal AIT.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454781127"/>
                  </a:ext>
                </a:extLst>
              </a:tr>
              <a:tr h="186040">
                <a:tc>
                  <a:txBody>
                    <a:bodyPr/>
                    <a:lstStyle/>
                    <a:p>
                      <a:pPr algn="l" fontAlgn="b"/>
                      <a:r>
                        <a:rPr lang="en-US" sz="900" u="none" strike="noStrike">
                          <a:effectLst/>
                        </a:rPr>
                        <a:t>ATC_SET_AIT2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a:effectLst/>
                        </a:rPr>
                        <a:t>For DLR-internal AIT.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1081333211"/>
                  </a:ext>
                </a:extLst>
              </a:tr>
              <a:tr h="186040">
                <a:tc>
                  <a:txBody>
                    <a:bodyPr/>
                    <a:lstStyle/>
                    <a:p>
                      <a:pPr algn="l" fontAlgn="b"/>
                      <a:r>
                        <a:rPr lang="en-US" sz="900" u="none" strike="noStrike">
                          <a:effectLst/>
                        </a:rPr>
                        <a:t>ATC_SET_ADC1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dirty="0">
                          <a:effectLst/>
                        </a:rPr>
                        <a:t>Set the configuration of the AEB ADC1. </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960486158"/>
                  </a:ext>
                </a:extLst>
              </a:tr>
              <a:tr h="186040">
                <a:tc>
                  <a:txBody>
                    <a:bodyPr/>
                    <a:lstStyle/>
                    <a:p>
                      <a:pPr algn="l" fontAlgn="b"/>
                      <a:r>
                        <a:rPr lang="en-US" sz="900" u="none" strike="noStrike">
                          <a:effectLst/>
                        </a:rPr>
                        <a:t>ATC_SET_ADC2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dirty="0">
                          <a:effectLst/>
                        </a:rPr>
                        <a:t>Set the configuration of the AEB ADC2. </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2130200495"/>
                  </a:ext>
                </a:extLst>
              </a:tr>
              <a:tr h="330067">
                <a:tc>
                  <a:txBody>
                    <a:bodyPr/>
                    <a:lstStyle/>
                    <a:p>
                      <a:pPr algn="l" fontAlgn="b"/>
                      <a:r>
                        <a:rPr lang="en-US" sz="900" u="none" strike="noStrike">
                          <a:effectLst/>
                        </a:rPr>
                        <a:t>ATC_GET_VASP_CFG</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a:effectLst/>
                        </a:rPr>
                        <a:t>Reads  the  VASP  configuration  register  triggered  by and  read  after ATC_CTRL_VASP  from  the AEB HK register.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3543069394"/>
                  </a:ext>
                </a:extLst>
              </a:tr>
              <a:tr h="330067">
                <a:tc>
                  <a:txBody>
                    <a:bodyPr/>
                    <a:lstStyle/>
                    <a:p>
                      <a:pPr algn="l" fontAlgn="b"/>
                      <a:r>
                        <a:rPr lang="en-US" sz="900" u="none" strike="noStrike">
                          <a:effectLst/>
                        </a:rPr>
                        <a:t>ATC_GET_ADC1_CFG</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dirty="0">
                          <a:effectLst/>
                        </a:rPr>
                        <a:t>Reads the ADC1 configuration  register  triggered  by and  read  after ATC_CTRL_ADC  from  the AEB HK register. </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634252193"/>
                  </a:ext>
                </a:extLst>
              </a:tr>
              <a:tr h="330067">
                <a:tc>
                  <a:txBody>
                    <a:bodyPr/>
                    <a:lstStyle/>
                    <a:p>
                      <a:pPr algn="l" fontAlgn="b"/>
                      <a:r>
                        <a:rPr lang="en-US" sz="900" u="none" strike="noStrike">
                          <a:effectLst/>
                        </a:rPr>
                        <a:t>ATC_GET_ADC2_CFG</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a:effectLst/>
                        </a:rPr>
                        <a:t>Reads the ADC2 configuration  register  triggered  by and  read  after ATC_CTRL_ADC  from  the AEB HK register.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1695910456"/>
                  </a:ext>
                </a:extLst>
              </a:tr>
              <a:tr h="186040">
                <a:tc>
                  <a:txBody>
                    <a:bodyPr/>
                    <a:lstStyle/>
                    <a:p>
                      <a:pPr algn="l" fontAlgn="b"/>
                      <a:r>
                        <a:rPr lang="en-US" sz="900" u="none" strike="noStrike">
                          <a:effectLst/>
                        </a:rPr>
                        <a:t>ATC_GET_HK </a:t>
                      </a:r>
                      <a:endParaRPr lang="en-US" sz="900" b="0" i="0" u="none" strike="noStrike">
                        <a:solidFill>
                          <a:srgbClr val="000000"/>
                        </a:solidFill>
                        <a:effectLst/>
                        <a:latin typeface="Calibri" panose="020F0502020204030204" pitchFamily="34" charset="0"/>
                      </a:endParaRPr>
                    </a:p>
                  </a:txBody>
                  <a:tcPr marL="7445" marR="7445" marT="7445" marB="0" anchor="ctr"/>
                </a:tc>
                <a:tc>
                  <a:txBody>
                    <a:bodyPr/>
                    <a:lstStyle/>
                    <a:p>
                      <a:pPr algn="l" fontAlgn="b"/>
                      <a:r>
                        <a:rPr lang="en-US" sz="900" u="none" strike="noStrike" dirty="0">
                          <a:effectLst/>
                        </a:rPr>
                        <a:t>Reads the (complete) AEB HK register.</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N</a:t>
                      </a:r>
                      <a:endParaRPr lang="en-US" sz="900" b="0" i="0" u="none" strike="noStrike" dirty="0">
                        <a:solidFill>
                          <a:srgbClr val="000000"/>
                        </a:solidFill>
                        <a:effectLst/>
                        <a:latin typeface="Calibri" panose="020F0502020204030204" pitchFamily="34" charset="0"/>
                      </a:endParaRPr>
                    </a:p>
                  </a:txBody>
                  <a:tcPr marL="7445" marR="7445" marT="7445" marB="0" anchor="ctr"/>
                </a:tc>
                <a:tc>
                  <a:txBody>
                    <a:bodyPr/>
                    <a:lstStyle/>
                    <a:p>
                      <a:pPr algn="ctr" fontAlgn="b"/>
                      <a:r>
                        <a:rPr lang="pt-BR" sz="900" b="0" i="0" u="none" strike="noStrike" dirty="0">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7445" marR="7445" marT="7445" marB="0" anchor="ctr"/>
                </a:tc>
                <a:extLst>
                  <a:ext uri="{0D108BD9-81ED-4DB2-BD59-A6C34878D82A}">
                    <a16:rowId xmlns:a16="http://schemas.microsoft.com/office/drawing/2014/main" val="1448802750"/>
                  </a:ext>
                </a:extLst>
              </a:tr>
            </a:tbl>
          </a:graphicData>
        </a:graphic>
      </p:graphicFrame>
    </p:spTree>
    <p:extLst>
      <p:ext uri="{BB962C8B-B14F-4D97-AF65-F5344CB8AC3E}">
        <p14:creationId xmlns:p14="http://schemas.microsoft.com/office/powerpoint/2010/main" val="4583414"/>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F03981CECE72144A546F9EB895F5DCA" ma:contentTypeVersion="10" ma:contentTypeDescription="Crie um novo documento." ma:contentTypeScope="" ma:versionID="2d70015eb390b89346e2d09014bc78fb">
  <xsd:schema xmlns:xsd="http://www.w3.org/2001/XMLSchema" xmlns:xs="http://www.w3.org/2001/XMLSchema" xmlns:p="http://schemas.microsoft.com/office/2006/metadata/properties" xmlns:ns2="eedb1505-9e37-4d01-a62f-c59193d83fe7" xmlns:ns3="e01332df-0ed8-4c93-b182-5d2412afb2d6" targetNamespace="http://schemas.microsoft.com/office/2006/metadata/properties" ma:root="true" ma:fieldsID="c1f6ceecbeacc675f2a4037b4fbecce1" ns2:_="" ns3:_="">
    <xsd:import namespace="eedb1505-9e37-4d01-a62f-c59193d83fe7"/>
    <xsd:import namespace="e01332df-0ed8-4c93-b182-5d2412afb2d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db1505-9e37-4d01-a62f-c59193d83f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1332df-0ed8-4c93-b182-5d2412afb2d6" elementFormDefault="qualified">
    <xsd:import namespace="http://schemas.microsoft.com/office/2006/documentManagement/types"/>
    <xsd:import namespace="http://schemas.microsoft.com/office/infopath/2007/PartnerControls"/>
    <xsd:element name="SharedWithUsers" ma:index="10"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028B76-FF08-43A5-AC13-55F88F2A6C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db1505-9e37-4d01-a62f-c59193d83fe7"/>
    <ds:schemaRef ds:uri="e01332df-0ed8-4c93-b182-5d2412afb2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A9FA99-20C2-4549-8F58-3E7987C4DCC4}">
  <ds:schemaRefs>
    <ds:schemaRef ds:uri="http://schemas.microsoft.com/sharepoint/v3/contenttype/forms"/>
  </ds:schemaRefs>
</ds:datastoreItem>
</file>

<file path=customXml/itemProps3.xml><?xml version="1.0" encoding="utf-8"?>
<ds:datastoreItem xmlns:ds="http://schemas.openxmlformats.org/officeDocument/2006/customXml" ds:itemID="{7D916887-E15C-436A-B28D-915EB3A1669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17</TotalTime>
  <Words>6791</Words>
  <Application>Microsoft Office PowerPoint</Application>
  <PresentationFormat>Widescreen</PresentationFormat>
  <Paragraphs>944</Paragraphs>
  <Slides>29</Slides>
  <Notes>0</Notes>
  <HiddenSlides>0</HiddenSlides>
  <MMClips>0</MMClips>
  <ScaleCrop>false</ScaleCrop>
  <HeadingPairs>
    <vt:vector size="8" baseType="variant">
      <vt:variant>
        <vt:lpstr>Fontes usadas</vt:lpstr>
      </vt:variant>
      <vt:variant>
        <vt:i4>4</vt:i4>
      </vt:variant>
      <vt:variant>
        <vt:lpstr>Tema</vt:lpstr>
      </vt:variant>
      <vt:variant>
        <vt:i4>1</vt:i4>
      </vt:variant>
      <vt:variant>
        <vt:lpstr>Servidores OLE inseridos</vt:lpstr>
      </vt:variant>
      <vt:variant>
        <vt:i4>1</vt:i4>
      </vt:variant>
      <vt:variant>
        <vt:lpstr>Títulos de slides</vt:lpstr>
      </vt:variant>
      <vt:variant>
        <vt:i4>29</vt:i4>
      </vt:variant>
    </vt:vector>
  </HeadingPairs>
  <TitlesOfParts>
    <vt:vector size="35" baseType="lpstr">
      <vt:lpstr>Arial</vt:lpstr>
      <vt:lpstr>Calibri</vt:lpstr>
      <vt:lpstr>Calibri Light</vt:lpstr>
      <vt:lpstr>Wingdings</vt:lpstr>
      <vt:lpstr>Tema do Office</vt:lpstr>
      <vt:lpstr>Objeto de Shell de Gerenciador</vt:lpstr>
      <vt:lpstr>N-FEE | F-FEE Comparison</vt:lpstr>
      <vt:lpstr>Base Information</vt:lpstr>
      <vt:lpstr>Documents Evaluated</vt:lpstr>
      <vt:lpstr>LESIA Architecture (V2)</vt:lpstr>
      <vt:lpstr>DLR Architecture (V2 based)</vt:lpstr>
      <vt:lpstr>“ICD”s Comparison</vt:lpstr>
      <vt:lpstr>State Machine Comparison:</vt:lpstr>
      <vt:lpstr>RMAP Commands Implementation</vt:lpstr>
      <vt:lpstr>RMAP Commands Implementation</vt:lpstr>
      <vt:lpstr>URD Comparison</vt:lpstr>
      <vt:lpstr>URD Comparison: N-FEE x F-FEE</vt:lpstr>
      <vt:lpstr>URD Comparison: N-FEE x F-FEE</vt:lpstr>
      <vt:lpstr>URD Comparison: N-FEE x F-FEE</vt:lpstr>
      <vt:lpstr>URD Comparison: N-FEE x F-FEE</vt:lpstr>
      <vt:lpstr>URD Comparison: N-FEE x F-FEE</vt:lpstr>
      <vt:lpstr>URD Comparison: N-FEE x F-FEE</vt:lpstr>
      <vt:lpstr>URD Comparison: N-FEE x F-FEE</vt:lpstr>
      <vt:lpstr>URD Comparison: N-FEE x F-FEE</vt:lpstr>
      <vt:lpstr>URD Comparison: N-FEE x F-FEE</vt:lpstr>
      <vt:lpstr>URD Conclusions</vt:lpstr>
      <vt:lpstr>Conclusions</vt:lpstr>
      <vt:lpstr>Conclusions</vt:lpstr>
      <vt:lpstr>Conclusions</vt:lpstr>
      <vt:lpstr>Conclusions</vt:lpstr>
      <vt:lpstr>Conclusions</vt:lpstr>
      <vt:lpstr>Conclusions</vt:lpstr>
      <vt:lpstr>Conclusions</vt:lpstr>
      <vt:lpstr>Conclusions</vt:lpstr>
      <vt:lpstr>Action list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N-FEE | F-FEE Comparison</dc:title>
  <dc:creator>Erico Marques</dc:creator>
  <cp:lastModifiedBy>Erico Marques</cp:lastModifiedBy>
  <cp:revision>1</cp:revision>
  <dcterms:created xsi:type="dcterms:W3CDTF">2019-12-19T12:28:05Z</dcterms:created>
  <dcterms:modified xsi:type="dcterms:W3CDTF">2019-12-20T15:32:38Z</dcterms:modified>
</cp:coreProperties>
</file>